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58" r:id="rId6"/>
    <p:sldId id="257" r:id="rId7"/>
    <p:sldId id="265" r:id="rId8"/>
    <p:sldId id="266" r:id="rId9"/>
    <p:sldId id="267" r:id="rId10"/>
    <p:sldId id="294" r:id="rId11"/>
    <p:sldId id="285" r:id="rId12"/>
    <p:sldId id="286" r:id="rId13"/>
    <p:sldId id="287" r:id="rId14"/>
    <p:sldId id="270" r:id="rId15"/>
    <p:sldId id="293" r:id="rId16"/>
    <p:sldId id="269" r:id="rId17"/>
    <p:sldId id="278" r:id="rId18"/>
    <p:sldId id="271" r:id="rId19"/>
    <p:sldId id="289" r:id="rId20"/>
    <p:sldId id="290" r:id="rId21"/>
    <p:sldId id="288" r:id="rId22"/>
    <p:sldId id="277" r:id="rId23"/>
    <p:sldId id="276" r:id="rId24"/>
    <p:sldId id="275" r:id="rId25"/>
    <p:sldId id="264" r:id="rId26"/>
    <p:sldId id="268" r:id="rId27"/>
    <p:sldId id="291" r:id="rId28"/>
    <p:sldId id="29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00"/>
    <a:srgbClr val="FF5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5D66E-3E22-5140-DA1D-CBA4DEA7607A}" v="1" dt="2020-04-08T19:11:02.150"/>
    <p1510:client id="{3796B419-277D-6BEE-D0C0-859CEFA1F4FA}" v="1" dt="2020-04-06T13:43:09.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660"/>
  </p:normalViewPr>
  <p:slideViewPr>
    <p:cSldViewPr>
      <p:cViewPr varScale="1">
        <p:scale>
          <a:sx n="65" d="100"/>
          <a:sy n="65" d="100"/>
        </p:scale>
        <p:origin x="1488" y="78"/>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E0E8C-713C-416F-8618-359D83C791A1}" type="datetimeFigureOut">
              <a:rPr lang="en-US" smtClean="0"/>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52BC5-0825-47F2-9E26-58477E50B6C8}" type="slidenum">
              <a:rPr lang="en-US" smtClean="0"/>
              <a:t>‹#›</a:t>
            </a:fld>
            <a:endParaRPr lang="en-US"/>
          </a:p>
        </p:txBody>
      </p:sp>
    </p:spTree>
    <p:extLst>
      <p:ext uri="{BB962C8B-B14F-4D97-AF65-F5344CB8AC3E}">
        <p14:creationId xmlns:p14="http://schemas.microsoft.com/office/powerpoint/2010/main" val="298201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52BC5-0825-47F2-9E26-58477E50B6C8}" type="slidenum">
              <a:rPr lang="en-US" smtClean="0"/>
              <a:t>18</a:t>
            </a:fld>
            <a:endParaRPr lang="en-US"/>
          </a:p>
        </p:txBody>
      </p:sp>
    </p:spTree>
    <p:extLst>
      <p:ext uri="{BB962C8B-B14F-4D97-AF65-F5344CB8AC3E}">
        <p14:creationId xmlns:p14="http://schemas.microsoft.com/office/powerpoint/2010/main" val="87709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52BC5-0825-47F2-9E26-58477E50B6C8}" type="slidenum">
              <a:rPr lang="en-US" smtClean="0"/>
              <a:t>22</a:t>
            </a:fld>
            <a:endParaRPr lang="en-US"/>
          </a:p>
        </p:txBody>
      </p:sp>
    </p:spTree>
    <p:extLst>
      <p:ext uri="{BB962C8B-B14F-4D97-AF65-F5344CB8AC3E}">
        <p14:creationId xmlns:p14="http://schemas.microsoft.com/office/powerpoint/2010/main" val="4096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52BC5-0825-47F2-9E26-58477E50B6C8}" type="slidenum">
              <a:rPr lang="en-US" smtClean="0"/>
              <a:t>23</a:t>
            </a:fld>
            <a:endParaRPr lang="en-US"/>
          </a:p>
        </p:txBody>
      </p:sp>
    </p:spTree>
    <p:extLst>
      <p:ext uri="{BB962C8B-B14F-4D97-AF65-F5344CB8AC3E}">
        <p14:creationId xmlns:p14="http://schemas.microsoft.com/office/powerpoint/2010/main" val="197648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52BC5-0825-47F2-9E26-58477E50B6C8}" type="slidenum">
              <a:rPr lang="en-US" smtClean="0"/>
              <a:t>24</a:t>
            </a:fld>
            <a:endParaRPr lang="en-US"/>
          </a:p>
        </p:txBody>
      </p:sp>
    </p:spTree>
    <p:extLst>
      <p:ext uri="{BB962C8B-B14F-4D97-AF65-F5344CB8AC3E}">
        <p14:creationId xmlns:p14="http://schemas.microsoft.com/office/powerpoint/2010/main" val="234566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81F6CF-37F7-4F32-A5E7-8A32584B14C8}" type="datetimeFigureOut">
              <a:rPr lang="en-US"/>
              <a:pPr>
                <a:defRPr/>
              </a:pPr>
              <a:t>5/7/2020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3BAD4-F5F3-4D31-8665-1B5CC31411D6}" type="slidenum">
              <a:rPr lang="en-US"/>
              <a:pPr>
                <a:defRPr/>
              </a:pPr>
              <a:t>‹#›</a:t>
            </a:fld>
            <a:endParaRPr lang="en-US"/>
          </a:p>
        </p:txBody>
      </p:sp>
    </p:spTree>
    <p:extLst>
      <p:ext uri="{BB962C8B-B14F-4D97-AF65-F5344CB8AC3E}">
        <p14:creationId xmlns:p14="http://schemas.microsoft.com/office/powerpoint/2010/main" val="410501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392D02-F144-48D6-9317-30AEE8A54860}" type="datetimeFigureOut">
              <a:rPr lang="en-US"/>
              <a:pPr>
                <a:defRPr/>
              </a:pPr>
              <a:t>5/7/2020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57A4A-8D96-4FF9-9FB9-FCCD84C06CAD}" type="slidenum">
              <a:rPr lang="en-US"/>
              <a:pPr>
                <a:defRPr/>
              </a:pPr>
              <a:t>‹#›</a:t>
            </a:fld>
            <a:endParaRPr lang="en-US"/>
          </a:p>
        </p:txBody>
      </p:sp>
    </p:spTree>
    <p:extLst>
      <p:ext uri="{BB962C8B-B14F-4D97-AF65-F5344CB8AC3E}">
        <p14:creationId xmlns:p14="http://schemas.microsoft.com/office/powerpoint/2010/main" val="13538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F24BE6-FA1C-468F-B64E-E85ABC6AB7AD}" type="datetimeFigureOut">
              <a:rPr lang="en-US"/>
              <a:pPr>
                <a:defRPr/>
              </a:pPr>
              <a:t>5/7/2020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4959EE-0B81-40B4-8593-E6CB6F5A7C0C}" type="slidenum">
              <a:rPr lang="en-US"/>
              <a:pPr>
                <a:defRPr/>
              </a:pPr>
              <a:t>‹#›</a:t>
            </a:fld>
            <a:endParaRPr lang="en-US"/>
          </a:p>
        </p:txBody>
      </p:sp>
    </p:spTree>
    <p:extLst>
      <p:ext uri="{BB962C8B-B14F-4D97-AF65-F5344CB8AC3E}">
        <p14:creationId xmlns:p14="http://schemas.microsoft.com/office/powerpoint/2010/main" val="202222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2D0A99-4F97-4F4F-9CBB-79C13EF9C55B}" type="datetimeFigureOut">
              <a:rPr lang="en-US">
                <a:solidFill>
                  <a:prstClr val="black">
                    <a:tint val="75000"/>
                  </a:prstClr>
                </a:solidFill>
              </a:rPr>
              <a:pPr>
                <a:defRPr/>
              </a:p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FF4D45-F6D1-4C7D-BA12-1A8361BC64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741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B5E832-D0FC-4A2E-A007-6BF72E2560F6}" type="datetimeFigureOut">
              <a:rPr lang="en-US">
                <a:solidFill>
                  <a:prstClr val="black">
                    <a:tint val="75000"/>
                  </a:prstClr>
                </a:solidFill>
              </a:rPr>
              <a:pPr>
                <a:defRPr/>
              </a:p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9C4BEB-E6D1-449F-898D-8AD87DBB8C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118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5BCA6A-144C-4C08-AFDA-E1484A00DB85}" type="datetimeFigureOut">
              <a:rPr lang="en-US">
                <a:solidFill>
                  <a:prstClr val="black">
                    <a:tint val="75000"/>
                  </a:prstClr>
                </a:solidFill>
              </a:rPr>
              <a:pPr>
                <a:defRPr/>
              </a:p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22933-E8BE-4259-A1EF-C82484C8FD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294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78484E8-B966-4927-83AD-6E10C0DF5D77}" type="datetimeFigureOut">
              <a:rPr lang="en-US">
                <a:solidFill>
                  <a:prstClr val="black">
                    <a:tint val="75000"/>
                  </a:prstClr>
                </a:solidFill>
              </a:rPr>
              <a:pPr>
                <a:defRPr/>
              </a:pPr>
              <a:t>5/7/2020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44D2A-F50D-42D8-80D2-DDA221483A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862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F6D95A5-CF32-492A-90BB-27D9F48800DF}" type="datetimeFigureOut">
              <a:rPr lang="en-US">
                <a:solidFill>
                  <a:prstClr val="black">
                    <a:tint val="75000"/>
                  </a:prstClr>
                </a:solidFill>
              </a:rPr>
              <a:pPr>
                <a:defRPr/>
              </a:pPr>
              <a:t>5/7/2020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CEDD569-875C-4FE8-B9CF-4CABB45649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414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EC773E-69F8-4DA2-B74A-C15CAFAF9A54}" type="datetimeFigureOut">
              <a:rPr lang="en-US">
                <a:solidFill>
                  <a:prstClr val="black">
                    <a:tint val="75000"/>
                  </a:prstClr>
                </a:solidFill>
              </a:rPr>
              <a:pPr>
                <a:defRPr/>
              </a:pPr>
              <a:t>5/7/2020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2C4C85-6DF8-489F-BE45-AA763C4EEE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31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F3379C-5AEA-4958-85E5-70FC4CCF987F}" type="datetimeFigureOut">
              <a:rPr lang="en-US">
                <a:solidFill>
                  <a:prstClr val="black">
                    <a:tint val="75000"/>
                  </a:prstClr>
                </a:solidFill>
              </a:rPr>
              <a:pPr>
                <a:defRPr/>
              </a:pPr>
              <a:t>5/7/2020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E678B75-7FBE-40DF-9061-64A8D07C17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387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85160A-479D-45D1-86A4-662B34B27AC5}" type="datetimeFigureOut">
              <a:rPr lang="en-US">
                <a:solidFill>
                  <a:prstClr val="black">
                    <a:tint val="75000"/>
                  </a:prstClr>
                </a:solidFill>
              </a:rPr>
              <a:pPr>
                <a:defRPr/>
              </a:pPr>
              <a:t>5/7/2020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800938-750F-49B7-9BA5-B59219BF75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92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D47CD4-2851-4934-BE99-B8EA60A08807}" type="datetimeFigureOut">
              <a:rPr lang="en-US"/>
              <a:pPr>
                <a:defRPr/>
              </a:pPr>
              <a:t>5/7/2020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6496D-5018-42A2-83D6-8A695D229FFA}" type="slidenum">
              <a:rPr lang="en-US"/>
              <a:pPr>
                <a:defRPr/>
              </a:pPr>
              <a:t>‹#›</a:t>
            </a:fld>
            <a:endParaRPr lang="en-US"/>
          </a:p>
        </p:txBody>
      </p:sp>
    </p:spTree>
    <p:extLst>
      <p:ext uri="{BB962C8B-B14F-4D97-AF65-F5344CB8AC3E}">
        <p14:creationId xmlns:p14="http://schemas.microsoft.com/office/powerpoint/2010/main" val="658637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46AD27-8858-452C-9588-108D3E7F7784}" type="datetimeFigureOut">
              <a:rPr lang="en-US">
                <a:solidFill>
                  <a:prstClr val="black">
                    <a:tint val="75000"/>
                  </a:prstClr>
                </a:solidFill>
              </a:rPr>
              <a:pPr>
                <a:defRPr/>
              </a:pPr>
              <a:t>5/7/2020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0BBBB7-A072-4856-A5C6-23E82E1206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4819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337C4B-8EAA-4269-927A-41B0DBF69214}" type="datetimeFigureOut">
              <a:rPr lang="en-US">
                <a:solidFill>
                  <a:prstClr val="black">
                    <a:tint val="75000"/>
                  </a:prstClr>
                </a:solidFill>
              </a:rPr>
              <a:pPr>
                <a:defRPr/>
              </a:p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22A767-CDAD-48A9-9655-A7F15130AF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17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704D87-593F-4792-A7CE-3676E0AF2E88}" type="datetimeFigureOut">
              <a:rPr lang="en-US">
                <a:solidFill>
                  <a:prstClr val="black">
                    <a:tint val="75000"/>
                  </a:prstClr>
                </a:solidFill>
              </a:rPr>
              <a:pPr>
                <a:defRPr/>
              </a:pPr>
              <a:t>5/7/2020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AD4FF0-38C1-470C-9C5C-DF7AFA2955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860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E5DFF8A-FBF9-489F-AECA-2698E39B2D2D}" type="datetimeFigureOut">
              <a:rPr lang="en-US"/>
              <a:pPr>
                <a:defRPr/>
              </a:pPr>
              <a:t>5/7/2020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54E8E-B73D-42E8-9CDF-BDE301610327}" type="slidenum">
              <a:rPr lang="en-US"/>
              <a:pPr>
                <a:defRPr/>
              </a:pPr>
              <a:t>‹#›</a:t>
            </a:fld>
            <a:endParaRPr lang="en-US"/>
          </a:p>
        </p:txBody>
      </p:sp>
    </p:spTree>
    <p:extLst>
      <p:ext uri="{BB962C8B-B14F-4D97-AF65-F5344CB8AC3E}">
        <p14:creationId xmlns:p14="http://schemas.microsoft.com/office/powerpoint/2010/main" val="337966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3B7619C-EAFE-4C4B-891B-D7C444B927F3}" type="datetimeFigureOut">
              <a:rPr lang="en-US"/>
              <a:pPr>
                <a:defRPr/>
              </a:pPr>
              <a:t>5/7/2020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381E22-A929-40F3-B187-EB5B20466809}" type="slidenum">
              <a:rPr lang="en-US"/>
              <a:pPr>
                <a:defRPr/>
              </a:pPr>
              <a:t>‹#›</a:t>
            </a:fld>
            <a:endParaRPr lang="en-US"/>
          </a:p>
        </p:txBody>
      </p:sp>
    </p:spTree>
    <p:extLst>
      <p:ext uri="{BB962C8B-B14F-4D97-AF65-F5344CB8AC3E}">
        <p14:creationId xmlns:p14="http://schemas.microsoft.com/office/powerpoint/2010/main" val="278706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8B3583-B4E0-459B-BA65-7C586C03681D}" type="datetimeFigureOut">
              <a:rPr lang="en-US"/>
              <a:pPr>
                <a:defRPr/>
              </a:pPr>
              <a:t>5/7/2020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47FDBE-DD74-4383-901F-C926EB01E316}" type="slidenum">
              <a:rPr lang="en-US"/>
              <a:pPr>
                <a:defRPr/>
              </a:pPr>
              <a:t>‹#›</a:t>
            </a:fld>
            <a:endParaRPr lang="en-US"/>
          </a:p>
        </p:txBody>
      </p:sp>
    </p:spTree>
    <p:extLst>
      <p:ext uri="{BB962C8B-B14F-4D97-AF65-F5344CB8AC3E}">
        <p14:creationId xmlns:p14="http://schemas.microsoft.com/office/powerpoint/2010/main" val="103614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4C0D1C-C9D5-4470-89D8-2C12E05B6F55}" type="datetimeFigureOut">
              <a:rPr lang="en-US"/>
              <a:pPr>
                <a:defRPr/>
              </a:pPr>
              <a:t>5/7/2020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40A53-D1FD-4D09-A7BC-D68BAD40FFE6}" type="slidenum">
              <a:rPr lang="en-US"/>
              <a:pPr>
                <a:defRPr/>
              </a:pPr>
              <a:t>‹#›</a:t>
            </a:fld>
            <a:endParaRPr lang="en-US"/>
          </a:p>
        </p:txBody>
      </p:sp>
    </p:spTree>
    <p:extLst>
      <p:ext uri="{BB962C8B-B14F-4D97-AF65-F5344CB8AC3E}">
        <p14:creationId xmlns:p14="http://schemas.microsoft.com/office/powerpoint/2010/main" val="58320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69514D-6EC9-4DB6-AF0C-DAE748BDE0C9}" type="datetimeFigureOut">
              <a:rPr lang="en-US"/>
              <a:pPr>
                <a:defRPr/>
              </a:pPr>
              <a:t>5/7/2020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40FDA3-476F-44EF-A211-8760EBA7A00E}" type="slidenum">
              <a:rPr lang="en-US"/>
              <a:pPr>
                <a:defRPr/>
              </a:pPr>
              <a:t>‹#›</a:t>
            </a:fld>
            <a:endParaRPr lang="en-US"/>
          </a:p>
        </p:txBody>
      </p:sp>
    </p:spTree>
    <p:extLst>
      <p:ext uri="{BB962C8B-B14F-4D97-AF65-F5344CB8AC3E}">
        <p14:creationId xmlns:p14="http://schemas.microsoft.com/office/powerpoint/2010/main" val="195119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D2A04E-764D-45F6-9532-8951B3A771DB}" type="datetimeFigureOut">
              <a:rPr lang="en-US"/>
              <a:pPr>
                <a:defRPr/>
              </a:pPr>
              <a:t>5/7/2020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782BA7-1C5B-4619-93E6-D6AE8C31487A}" type="slidenum">
              <a:rPr lang="en-US"/>
              <a:pPr>
                <a:defRPr/>
              </a:pPr>
              <a:t>‹#›</a:t>
            </a:fld>
            <a:endParaRPr lang="en-US"/>
          </a:p>
        </p:txBody>
      </p:sp>
    </p:spTree>
    <p:extLst>
      <p:ext uri="{BB962C8B-B14F-4D97-AF65-F5344CB8AC3E}">
        <p14:creationId xmlns:p14="http://schemas.microsoft.com/office/powerpoint/2010/main" val="22884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666869-8B26-4AAB-8F07-F9FEB0F8E780}" type="datetimeFigureOut">
              <a:rPr lang="en-US"/>
              <a:pPr>
                <a:defRPr/>
              </a:pPr>
              <a:t>5/7/2020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3A8562-BAFA-466F-8DA3-E5907742A8D3}" type="slidenum">
              <a:rPr lang="en-US"/>
              <a:pPr>
                <a:defRPr/>
              </a:pPr>
              <a:t>‹#›</a:t>
            </a:fld>
            <a:endParaRPr lang="en-US"/>
          </a:p>
        </p:txBody>
      </p:sp>
    </p:spTree>
    <p:extLst>
      <p:ext uri="{BB962C8B-B14F-4D97-AF65-F5344CB8AC3E}">
        <p14:creationId xmlns:p14="http://schemas.microsoft.com/office/powerpoint/2010/main" val="46118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74A2A2-45D1-4E73-A407-318A888C4817}" type="datetimeFigureOut">
              <a:rPr lang="en-US"/>
              <a:pPr>
                <a:defRPr/>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4383F9-81BB-4929-B212-40BA086F29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0F7DDA-84C2-4509-BEEC-C7CD51FC5652}" type="datetimeFigureOut">
              <a:rPr lang="en-US">
                <a:solidFill>
                  <a:prstClr val="black">
                    <a:tint val="75000"/>
                  </a:prstClr>
                </a:solidFill>
              </a:rPr>
              <a:pPr>
                <a:defRPr/>
              </a:pPr>
              <a:t>5/7/2020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AF9343-26BE-41CA-95B5-5A09543A5A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6744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WFMfjTGgD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ecok.edu/current-students/paying-college/office-bursar"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ecok.edu/current-students/paying-college/financial-aid" TargetMode="External"/><Relationship Id="rId5" Type="http://schemas.openxmlformats.org/officeDocument/2006/relationships/hyperlink" Target="https://www.ecok.edu/current-students/paying-college" TargetMode="External"/><Relationship Id="rId4" Type="http://schemas.openxmlformats.org/officeDocument/2006/relationships/hyperlink" Target="https://www.ecok.edu/sites/default/files/website_files/Academics/Current%20Students/Non-Resident%20Tuition%20Waiver%20Requirement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bridham@ecok.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ecok.edu/calendar/calendar.asp?event_type=50" TargetMode="Externa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8" Type="http://schemas.openxmlformats.org/officeDocument/2006/relationships/hyperlink" Target="https://www.ecok.edu/current-students/paying-college/financial-aid" TargetMode="External"/><Relationship Id="rId3" Type="http://schemas.openxmlformats.org/officeDocument/2006/relationships/image" Target="../media/image2.jpeg"/><Relationship Id="rId7" Type="http://schemas.openxmlformats.org/officeDocument/2006/relationships/hyperlink" Target="https://www.ecok.edu/current-students/student-services/student-health-servi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cok.edu/sites/default/files/website_files/Current_Students/Student_Services/Health_services/Immunization_Requirements-052019.pdf" TargetMode="External"/><Relationship Id="rId5" Type="http://schemas.openxmlformats.org/officeDocument/2006/relationships/hyperlink" Target="https://www.ecok.edu/housing" TargetMode="Externa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cok.edu/about-east-central-university/campus-map" TargetMode="External"/><Relationship Id="rId5" Type="http://schemas.openxmlformats.org/officeDocument/2006/relationships/hyperlink" Target="http://www.ecubookstore.com/home"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ok.edu/current-students/paying-college/financial-aid/financial-aid-module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cok.edu/current-students/paying-college/office-bursa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cok.edu/academics/catalo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ccuplacer.collegeboard.org/student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ecok.edu/current-students/student-services/office-testing-and-accessibility-services" TargetMode="External"/><Relationship Id="rId4" Type="http://schemas.openxmlformats.org/officeDocument/2006/relationships/hyperlink" Target="mailto:tasstu@ecok.ed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txBox="1">
            <a:spLocks/>
          </p:cNvSpPr>
          <p:nvPr/>
        </p:nvSpPr>
        <p:spPr bwMode="auto">
          <a:xfrm>
            <a:off x="1143000" y="12731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dirty="0">
                <a:solidFill>
                  <a:prstClr val="white"/>
                </a:solidFill>
              </a:rPr>
              <a:t>Beginning Freshmen </a:t>
            </a:r>
          </a:p>
          <a:p>
            <a:pPr algn="ctr" eaLnBrk="1" hangingPunct="1">
              <a:spcBef>
                <a:spcPct val="0"/>
              </a:spcBef>
              <a:buFontTx/>
              <a:buNone/>
            </a:pPr>
            <a:r>
              <a:rPr lang="en-US" altLang="en-US" sz="4400" dirty="0">
                <a:solidFill>
                  <a:prstClr val="white"/>
                </a:solidFill>
              </a:rPr>
              <a:t>Advisement &amp; Enrollment</a:t>
            </a:r>
          </a:p>
        </p:txBody>
      </p:sp>
      <p:sp>
        <p:nvSpPr>
          <p:cNvPr id="2052" name="Subtitle 2"/>
          <p:cNvSpPr txBox="1">
            <a:spLocks/>
          </p:cNvSpPr>
          <p:nvPr/>
        </p:nvSpPr>
        <p:spPr bwMode="auto">
          <a:xfrm>
            <a:off x="1905000" y="2895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en-US" altLang="en-US" dirty="0">
                <a:solidFill>
                  <a:prstClr val="white"/>
                </a:solidFill>
              </a:rPr>
              <a:t>Academic Success Center</a:t>
            </a:r>
          </a:p>
        </p:txBody>
      </p:sp>
    </p:spTree>
    <p:extLst>
      <p:ext uri="{BB962C8B-B14F-4D97-AF65-F5344CB8AC3E}">
        <p14:creationId xmlns:p14="http://schemas.microsoft.com/office/powerpoint/2010/main" val="3381849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362200" y="914400"/>
            <a:ext cx="6400800" cy="5715000"/>
          </a:xfrm>
        </p:spPr>
        <p:txBody>
          <a:bodyPr/>
          <a:lstStyle/>
          <a:p>
            <a:pPr>
              <a:buBlip>
                <a:blip r:embed="rId3"/>
              </a:buBlip>
            </a:pPr>
            <a:r>
              <a:rPr lang="en-US" sz="2000" dirty="0">
                <a:solidFill>
                  <a:srgbClr val="000000"/>
                </a:solidFill>
              </a:rPr>
              <a:t>Schedule courses to your interests/strengths</a:t>
            </a:r>
          </a:p>
          <a:p>
            <a:pPr lvl="1">
              <a:buBlip>
                <a:blip r:embed="rId3"/>
              </a:buBlip>
            </a:pPr>
            <a:r>
              <a:rPr lang="en-US" sz="1600" dirty="0">
                <a:solidFill>
                  <a:srgbClr val="000000"/>
                </a:solidFill>
              </a:rPr>
              <a:t>If you are not a morning person, don’t schedule College Algebra for 8:00 a.m.</a:t>
            </a:r>
          </a:p>
          <a:p>
            <a:pPr lvl="1">
              <a:buBlip>
                <a:blip r:embed="rId3"/>
              </a:buBlip>
            </a:pPr>
            <a:r>
              <a:rPr lang="en-US" sz="1600" dirty="0">
                <a:solidFill>
                  <a:srgbClr val="000000"/>
                </a:solidFill>
              </a:rPr>
              <a:t>If you are not a strong student in a particular area, don’t schedule another difficult class directly before or after that course</a:t>
            </a:r>
          </a:p>
          <a:p>
            <a:pPr lvl="2">
              <a:buBlip>
                <a:blip r:embed="rId3"/>
              </a:buBlip>
            </a:pPr>
            <a:r>
              <a:rPr lang="en-US" sz="1200" dirty="0">
                <a:solidFill>
                  <a:srgbClr val="000000"/>
                </a:solidFill>
              </a:rPr>
              <a:t>If you are not great at Math, don’t schedule a Math course right before General Zoology</a:t>
            </a:r>
          </a:p>
          <a:p>
            <a:pPr>
              <a:buBlip>
                <a:blip r:embed="rId3"/>
              </a:buBlip>
            </a:pPr>
            <a:r>
              <a:rPr lang="en-US" sz="2000" dirty="0">
                <a:solidFill>
                  <a:srgbClr val="000000"/>
                </a:solidFill>
              </a:rPr>
              <a:t>Don’t put all your courses on the same day (if permissible) to avoid brain/work overload</a:t>
            </a:r>
          </a:p>
          <a:p>
            <a:pPr lvl="1">
              <a:buBlip>
                <a:blip r:embed="rId3"/>
              </a:buBlip>
            </a:pPr>
            <a:r>
              <a:rPr lang="en-US" sz="1600" dirty="0">
                <a:solidFill>
                  <a:srgbClr val="000000"/>
                </a:solidFill>
              </a:rPr>
              <a:t>Some point in the semester you will have: a test in one class, paper due in another, presentation in a third, and quiz in the last class all on the same day if you do</a:t>
            </a:r>
          </a:p>
          <a:p>
            <a:pPr lvl="1">
              <a:buBlip>
                <a:blip r:embed="rId3"/>
              </a:buBlip>
            </a:pPr>
            <a:r>
              <a:rPr lang="en-US" sz="1600" dirty="0">
                <a:solidFill>
                  <a:srgbClr val="000000"/>
                </a:solidFill>
              </a:rPr>
              <a:t>If you are sick one day, you end up missing ALL of your class lectures; if you split your schedule you would only miss a few</a:t>
            </a:r>
          </a:p>
          <a:p>
            <a:pPr>
              <a:buBlip>
                <a:blip r:embed="rId3"/>
              </a:buBlip>
            </a:pPr>
            <a:r>
              <a:rPr lang="en-US" sz="2000" dirty="0">
                <a:solidFill>
                  <a:srgbClr val="000000"/>
                </a:solidFill>
              </a:rPr>
              <a:t>Give yourself a break!</a:t>
            </a:r>
          </a:p>
          <a:p>
            <a:pPr lvl="1">
              <a:buBlip>
                <a:blip r:embed="rId3"/>
              </a:buBlip>
            </a:pPr>
            <a:r>
              <a:rPr lang="en-US" altLang="en-US" sz="1800" dirty="0"/>
              <a:t>Scheduling a class at 8:00, 9:00, 10:00, 11:00, 12:00, 1:00, and 2:00 sounds like you are getting a lot done quickly, but you will find yourself dragging and feeling drained even quicker without some sort of a break between classes</a:t>
            </a:r>
          </a:p>
          <a:p>
            <a:pPr lvl="1">
              <a:buBlip>
                <a:blip r:embed="rId3"/>
              </a:buBlip>
            </a:pPr>
            <a:r>
              <a:rPr lang="en-US" altLang="en-US" sz="1800" dirty="0"/>
              <a:t>Don’t forget lunch! Remember, food = brain fuel</a:t>
            </a:r>
          </a:p>
        </p:txBody>
      </p:sp>
      <p:sp>
        <p:nvSpPr>
          <p:cNvPr id="6" name="Title 1"/>
          <p:cNvSpPr>
            <a:spLocks noGrp="1"/>
          </p:cNvSpPr>
          <p:nvPr>
            <p:ph type="title"/>
          </p:nvPr>
        </p:nvSpPr>
        <p:spPr>
          <a:xfrm>
            <a:off x="1600200" y="76200"/>
            <a:ext cx="7086600" cy="990600"/>
          </a:xfrm>
        </p:spPr>
        <p:txBody>
          <a:bodyPr/>
          <a:lstStyle/>
          <a:p>
            <a:pPr eaLnBrk="1" hangingPunct="1"/>
            <a:r>
              <a:rPr lang="en-US" altLang="en-US" dirty="0">
                <a:solidFill>
                  <a:srgbClr val="FF5000"/>
                </a:solidFill>
              </a:rPr>
              <a:t>Advice for the First Semester</a:t>
            </a:r>
          </a:p>
        </p:txBody>
      </p:sp>
    </p:spTree>
    <p:extLst>
      <p:ext uri="{BB962C8B-B14F-4D97-AF65-F5344CB8AC3E}">
        <p14:creationId xmlns:p14="http://schemas.microsoft.com/office/powerpoint/2010/main" val="4754159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600200" y="76200"/>
            <a:ext cx="7086600" cy="990600"/>
          </a:xfrm>
        </p:spPr>
        <p:txBody>
          <a:bodyPr/>
          <a:lstStyle/>
          <a:p>
            <a:pPr eaLnBrk="1" hangingPunct="1"/>
            <a:r>
              <a:rPr lang="en-US" altLang="en-US" dirty="0">
                <a:solidFill>
                  <a:srgbClr val="FF5000"/>
                </a:solidFill>
              </a:rPr>
              <a:t>15 to Finish</a:t>
            </a:r>
          </a:p>
        </p:txBody>
      </p:sp>
      <p:sp>
        <p:nvSpPr>
          <p:cNvPr id="2" name="Content Placeholder 1">
            <a:extLst>
              <a:ext uri="{FF2B5EF4-FFF2-40B4-BE49-F238E27FC236}">
                <a16:creationId xmlns:a16="http://schemas.microsoft.com/office/drawing/2014/main" id="{98DBBA3C-EBAD-40DC-AB1E-76AA644B9452}"/>
              </a:ext>
            </a:extLst>
          </p:cNvPr>
          <p:cNvSpPr>
            <a:spLocks noGrp="1"/>
          </p:cNvSpPr>
          <p:nvPr>
            <p:ph idx="1"/>
          </p:nvPr>
        </p:nvSpPr>
        <p:spPr>
          <a:xfrm>
            <a:off x="1447800" y="1600200"/>
            <a:ext cx="7239000" cy="4525963"/>
          </a:xfrm>
        </p:spPr>
        <p:txBody>
          <a:bodyPr/>
          <a:lstStyle/>
          <a:p>
            <a:r>
              <a:rPr lang="en-US" dirty="0"/>
              <a:t>Watch this video for tips to plan your college experience to graduate on time.</a:t>
            </a:r>
            <a:br>
              <a:rPr lang="en-US" dirty="0"/>
            </a:br>
            <a:r>
              <a:rPr lang="en-US" dirty="0"/>
              <a:t/>
            </a:r>
            <a:br>
              <a:rPr lang="en-US" dirty="0"/>
            </a:br>
            <a:r>
              <a:rPr lang="en-US" sz="2400" dirty="0">
                <a:hlinkClick r:id="rId3"/>
              </a:rPr>
              <a:t>https://www.youtube.com/watch?v=hWFMfjTGgDU</a:t>
            </a:r>
            <a:endParaRPr lang="en-US" sz="2400" dirty="0"/>
          </a:p>
          <a:p>
            <a:r>
              <a:rPr lang="en-US" dirty="0"/>
              <a:t>Return to this presentation when you are finished.</a:t>
            </a:r>
          </a:p>
        </p:txBody>
      </p:sp>
    </p:spTree>
    <p:extLst>
      <p:ext uri="{BB962C8B-B14F-4D97-AF65-F5344CB8AC3E}">
        <p14:creationId xmlns:p14="http://schemas.microsoft.com/office/powerpoint/2010/main" val="16926516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77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600200" y="914399"/>
            <a:ext cx="7391400" cy="3708755"/>
          </a:xfrm>
        </p:spPr>
        <p:txBody>
          <a:bodyPr/>
          <a:lstStyle/>
          <a:p>
            <a:pPr>
              <a:buBlip>
                <a:blip r:embed="rId3"/>
              </a:buBlip>
            </a:pPr>
            <a:r>
              <a:rPr lang="en-US" altLang="en-US" sz="2000" dirty="0"/>
              <a:t>Academic Success Center	580-559-5696	ADMN 262</a:t>
            </a:r>
          </a:p>
          <a:p>
            <a:pPr>
              <a:buBlip>
                <a:blip r:embed="rId3"/>
              </a:buBlip>
            </a:pPr>
            <a:r>
              <a:rPr lang="en-US" altLang="en-US" sz="2000" dirty="0"/>
              <a:t>Admissions			580-559-5233	ADMN 102</a:t>
            </a:r>
          </a:p>
          <a:p>
            <a:pPr>
              <a:buBlip>
                <a:blip r:embed="rId3"/>
              </a:buBlip>
            </a:pPr>
            <a:r>
              <a:rPr lang="en-US" altLang="en-US" sz="2000" dirty="0"/>
              <a:t>Bursar			580-559-5955	ADMN 108</a:t>
            </a:r>
          </a:p>
          <a:p>
            <a:pPr>
              <a:buBlip>
                <a:blip r:embed="rId3"/>
              </a:buBlip>
            </a:pPr>
            <a:r>
              <a:rPr lang="en-US" altLang="en-US" sz="2000" dirty="0"/>
              <a:t>Computer Help Desk		580-559-5884	DANLEY 102</a:t>
            </a:r>
          </a:p>
          <a:p>
            <a:pPr>
              <a:buBlip>
                <a:blip r:embed="rId3"/>
              </a:buBlip>
            </a:pPr>
            <a:r>
              <a:rPr lang="en-US" altLang="en-US" sz="2000" dirty="0"/>
              <a:t>Counselor &amp; Health Services	580-559-5713	STU. UNION 137</a:t>
            </a:r>
          </a:p>
          <a:p>
            <a:pPr>
              <a:buBlip>
                <a:blip r:embed="rId3"/>
              </a:buBlip>
            </a:pPr>
            <a:r>
              <a:rPr lang="en-US" altLang="en-US" sz="2000" dirty="0"/>
              <a:t>Financial Aid			580-559-5243	ADMN 101</a:t>
            </a:r>
          </a:p>
          <a:p>
            <a:pPr>
              <a:buBlip>
                <a:blip r:embed="rId3"/>
              </a:buBlip>
            </a:pPr>
            <a:r>
              <a:rPr lang="en-US" altLang="en-US" sz="2000" dirty="0"/>
              <a:t>Housing			580-559-5602	ADMN 155</a:t>
            </a:r>
          </a:p>
          <a:p>
            <a:pPr>
              <a:buBlip>
                <a:blip r:embed="rId3"/>
              </a:buBlip>
            </a:pPr>
            <a:r>
              <a:rPr lang="en-US" altLang="en-US" sz="2000" dirty="0"/>
              <a:t>Information Desk		580-559-5741	UNIV. CENTER</a:t>
            </a:r>
          </a:p>
          <a:p>
            <a:pPr>
              <a:buBlip>
                <a:blip r:embed="rId3"/>
              </a:buBlip>
            </a:pPr>
            <a:r>
              <a:rPr lang="en-US" altLang="en-US" sz="2000" dirty="0"/>
              <a:t>Library			580-559-5376</a:t>
            </a:r>
          </a:p>
          <a:p>
            <a:pPr>
              <a:buBlip>
                <a:blip r:embed="rId3"/>
              </a:buBlip>
            </a:pPr>
            <a:r>
              <a:rPr lang="en-US" altLang="en-US" sz="2000" dirty="0"/>
              <a:t>Records			580-559-5236	ADMN 111	</a:t>
            </a:r>
          </a:p>
          <a:p>
            <a:pPr marL="0" indent="0">
              <a:buNone/>
            </a:pPr>
            <a:endParaRPr lang="en-US" altLang="en-US" sz="2400" dirty="0"/>
          </a:p>
          <a:p>
            <a:pPr>
              <a:buBlip>
                <a:blip r:embed="rId3"/>
              </a:buBlip>
            </a:pPr>
            <a:endParaRPr lang="en-US" altLang="en-US" sz="2400" dirty="0"/>
          </a:p>
        </p:txBody>
      </p:sp>
      <p:sp>
        <p:nvSpPr>
          <p:cNvPr id="6" name="Title 1"/>
          <p:cNvSpPr>
            <a:spLocks noGrp="1"/>
          </p:cNvSpPr>
          <p:nvPr>
            <p:ph type="title"/>
          </p:nvPr>
        </p:nvSpPr>
        <p:spPr>
          <a:xfrm>
            <a:off x="1600200" y="76200"/>
            <a:ext cx="7086600" cy="990600"/>
          </a:xfrm>
        </p:spPr>
        <p:txBody>
          <a:bodyPr/>
          <a:lstStyle/>
          <a:p>
            <a:pPr eaLnBrk="1" hangingPunct="1"/>
            <a:r>
              <a:rPr lang="en-US" altLang="en-US" dirty="0">
                <a:solidFill>
                  <a:srgbClr val="FF5000"/>
                </a:solidFill>
              </a:rPr>
              <a:t>Important Offices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473700"/>
            <a:ext cx="17859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999038"/>
            <a:ext cx="17621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105400"/>
            <a:ext cx="1178742" cy="120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335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04 -0.05737 L -0.75643 -0.7585 L -0.75556 -0.18945 L -0.00504 -0.05737 Z " pathEditMode="relative" ptsTypes="AAAA">
                                      <p:cBhvr>
                                        <p:cTn id="6" dur="3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7948"/>
          </a:xfrm>
        </p:spPr>
        <p:txBody>
          <a:bodyPr/>
          <a:lstStyle/>
          <a:p>
            <a:r>
              <a:rPr lang="en-US" sz="3600" dirty="0">
                <a:latin typeface="Aharoni" panose="02010803020104030203" pitchFamily="2" charset="-79"/>
                <a:cs typeface="Aharoni" panose="02010803020104030203" pitchFamily="2" charset="-79"/>
              </a:rPr>
              <a:t>Estimate of Cost-For </a:t>
            </a:r>
            <a:r>
              <a:rPr lang="en-US" sz="3600" dirty="0">
                <a:solidFill>
                  <a:srgbClr val="FF5000"/>
                </a:solidFill>
                <a:latin typeface="Aharoni" panose="02010803020104030203" pitchFamily="2" charset="-79"/>
                <a:cs typeface="Aharoni" panose="02010803020104030203" pitchFamily="2" charset="-79"/>
              </a:rPr>
              <a:t>2019-2020</a:t>
            </a:r>
            <a:r>
              <a:rPr lang="en-US" sz="3600" baseline="30000" dirty="0">
                <a:solidFill>
                  <a:srgbClr val="FF5000"/>
                </a:solidFill>
                <a:latin typeface="Aharoni" panose="02010803020104030203" pitchFamily="2" charset="-79"/>
                <a:cs typeface="Aharoni" panose="02010803020104030203" pitchFamily="2" charset="-79"/>
              </a:rPr>
              <a:t>1</a:t>
            </a:r>
            <a:r>
              <a:rPr lang="en-US" sz="3600" dirty="0">
                <a:latin typeface="Aharoni" panose="02010803020104030203" pitchFamily="2" charset="-79"/>
                <a:cs typeface="Aharoni" panose="02010803020104030203" pitchFamily="2" charset="-79"/>
              </a:rPr>
              <a:t/>
            </a:r>
            <a:br>
              <a:rPr lang="en-US" sz="3600" dirty="0">
                <a:latin typeface="Aharoni" panose="02010803020104030203" pitchFamily="2" charset="-79"/>
                <a:cs typeface="Aharoni" panose="02010803020104030203" pitchFamily="2" charset="-79"/>
              </a:rPr>
            </a:br>
            <a:r>
              <a:rPr lang="en-US" sz="3600" dirty="0">
                <a:latin typeface="Aharoni" panose="02010803020104030203" pitchFamily="2" charset="-79"/>
                <a:cs typeface="Aharoni" panose="02010803020104030203" pitchFamily="2" charset="-79"/>
              </a:rPr>
              <a:t>How </a:t>
            </a:r>
            <a:r>
              <a:rPr lang="en-US" sz="3200" dirty="0">
                <a:latin typeface="Aharoni" panose="02010803020104030203" pitchFamily="2" charset="-79"/>
                <a:cs typeface="Aharoni" panose="02010803020104030203" pitchFamily="2" charset="-79"/>
              </a:rPr>
              <a:t>Much</a:t>
            </a:r>
            <a:r>
              <a:rPr lang="en-US" sz="3600" dirty="0">
                <a:latin typeface="Aharoni" panose="02010803020104030203" pitchFamily="2" charset="-79"/>
                <a:cs typeface="Aharoni" panose="02010803020104030203" pitchFamily="2" charset="-79"/>
              </a:rPr>
              <a:t>?</a:t>
            </a:r>
          </a:p>
        </p:txBody>
      </p:sp>
      <p:sp>
        <p:nvSpPr>
          <p:cNvPr id="3" name="TextBox 2"/>
          <p:cNvSpPr txBox="1"/>
          <p:nvPr/>
        </p:nvSpPr>
        <p:spPr>
          <a:xfrm>
            <a:off x="361950" y="1371600"/>
            <a:ext cx="4819650" cy="400110"/>
          </a:xfrm>
          <a:prstGeom prst="rect">
            <a:avLst/>
          </a:prstGeom>
          <a:noFill/>
        </p:spPr>
        <p:txBody>
          <a:bodyPr wrap="square" rtlCol="0">
            <a:spAutoFit/>
          </a:bodyPr>
          <a:lstStyle/>
          <a:p>
            <a:r>
              <a:rPr lang="en-US" sz="2000" dirty="0">
                <a:latin typeface="Aharoni" panose="02010803020104030203" pitchFamily="2" charset="-79"/>
                <a:cs typeface="Aharoni" panose="02010803020104030203" pitchFamily="2" charset="-79"/>
              </a:rPr>
              <a:t>Resident (In-State) 15 Credit Hours</a:t>
            </a:r>
          </a:p>
        </p:txBody>
      </p:sp>
      <p:sp>
        <p:nvSpPr>
          <p:cNvPr id="6" name="TextBox 5"/>
          <p:cNvSpPr txBox="1"/>
          <p:nvPr/>
        </p:nvSpPr>
        <p:spPr>
          <a:xfrm>
            <a:off x="361950" y="1866899"/>
            <a:ext cx="4819650" cy="1677382"/>
          </a:xfrm>
          <a:prstGeom prst="rect">
            <a:avLst/>
          </a:prstGeom>
          <a:noFill/>
        </p:spPr>
        <p:txBody>
          <a:bodyPr wrap="square" rtlCol="0">
            <a:spAutoFit/>
          </a:bodyPr>
          <a:lstStyle/>
          <a:p>
            <a:r>
              <a:rPr lang="en-US" dirty="0">
                <a:solidFill>
                  <a:srgbClr val="FF5200"/>
                </a:solidFill>
                <a:latin typeface="Aharoni" panose="02010803020104030203" pitchFamily="2" charset="-79"/>
                <a:cs typeface="Aharoni" panose="02010803020104030203" pitchFamily="2" charset="-79"/>
              </a:rPr>
              <a:t> TUITION  &amp;  FEES</a:t>
            </a:r>
            <a:r>
              <a:rPr lang="en-US" sz="2000" baseline="30000" dirty="0">
                <a:solidFill>
                  <a:srgbClr val="FF5200"/>
                </a:solidFill>
                <a:latin typeface="Aharoni" panose="02010803020104030203" pitchFamily="2" charset="-79"/>
                <a:cs typeface="Aharoni" panose="02010803020104030203" pitchFamily="2" charset="-79"/>
              </a:rPr>
              <a:t>*</a:t>
            </a:r>
            <a:r>
              <a:rPr lang="en-US" dirty="0">
                <a:solidFill>
                  <a:srgbClr val="FF5200"/>
                </a:solidFill>
                <a:latin typeface="Aharoni" panose="02010803020104030203" pitchFamily="2" charset="-79"/>
                <a:cs typeface="Aharoni" panose="02010803020104030203" pitchFamily="2" charset="-79"/>
              </a:rPr>
              <a:t>:   $3,835</a:t>
            </a:r>
          </a:p>
          <a:p>
            <a:r>
              <a:rPr lang="en-US" sz="1600" baseline="30000" dirty="0">
                <a:solidFill>
                  <a:srgbClr val="FF5200"/>
                </a:solidFill>
                <a:latin typeface="Aharoni" panose="02010803020104030203" pitchFamily="2" charset="-79"/>
                <a:cs typeface="Aharoni" panose="02010803020104030203" pitchFamily="2" charset="-79"/>
              </a:rPr>
              <a:t>2</a:t>
            </a:r>
            <a:r>
              <a:rPr lang="en-US" sz="1600" dirty="0">
                <a:solidFill>
                  <a:srgbClr val="FF5200"/>
                </a:solidFill>
                <a:latin typeface="Aharoni" panose="02010803020104030203" pitchFamily="2" charset="-79"/>
                <a:cs typeface="Aharoni" panose="02010803020104030203" pitchFamily="2" charset="-79"/>
              </a:rPr>
              <a:t>ROOM &amp;BOARD:        </a:t>
            </a:r>
            <a:r>
              <a:rPr lang="en-US" dirty="0">
                <a:solidFill>
                  <a:srgbClr val="FF5200"/>
                </a:solidFill>
                <a:latin typeface="Aharoni" panose="02010803020104030203" pitchFamily="2" charset="-79"/>
                <a:cs typeface="Aharoni" panose="02010803020104030203" pitchFamily="2" charset="-79"/>
              </a:rPr>
              <a:t>$3,536</a:t>
            </a:r>
          </a:p>
          <a:p>
            <a:r>
              <a:rPr lang="en-US" dirty="0">
                <a:solidFill>
                  <a:srgbClr val="FF5200"/>
                </a:solidFill>
                <a:latin typeface="Aharoni" panose="02010803020104030203" pitchFamily="2" charset="-79"/>
                <a:cs typeface="Aharoni" panose="02010803020104030203" pitchFamily="2" charset="-79"/>
              </a:rPr>
              <a:t> </a:t>
            </a:r>
            <a:r>
              <a:rPr lang="en-US" u="sng" dirty="0">
                <a:solidFill>
                  <a:srgbClr val="FF5200"/>
                </a:solidFill>
                <a:latin typeface="Aharoni" panose="02010803020104030203" pitchFamily="2" charset="-79"/>
                <a:cs typeface="Aharoni" panose="02010803020104030203" pitchFamily="2" charset="-79"/>
              </a:rPr>
              <a:t>BOOKS:                  $   800 </a:t>
            </a:r>
            <a:r>
              <a:rPr lang="en-US" sz="900" u="sng" dirty="0">
                <a:solidFill>
                  <a:srgbClr val="FF5200"/>
                </a:solidFill>
                <a:latin typeface="Aharoni" panose="02010803020104030203" pitchFamily="2" charset="-79"/>
                <a:cs typeface="Aharoni" panose="02010803020104030203" pitchFamily="2" charset="-79"/>
              </a:rPr>
              <a:t>(estimated)</a:t>
            </a:r>
            <a:endParaRPr lang="en-US" u="sng" dirty="0">
              <a:solidFill>
                <a:srgbClr val="FF5200"/>
              </a:solidFill>
              <a:latin typeface="Aharoni" panose="02010803020104030203" pitchFamily="2" charset="-79"/>
              <a:cs typeface="Aharoni" panose="02010803020104030203" pitchFamily="2" charset="-79"/>
            </a:endParaRPr>
          </a:p>
          <a:p>
            <a:r>
              <a:rPr lang="en-US" dirty="0">
                <a:solidFill>
                  <a:srgbClr val="FF5200"/>
                </a:solidFill>
                <a:latin typeface="Aharoni" panose="02010803020104030203" pitchFamily="2" charset="-79"/>
                <a:cs typeface="Aharoni" panose="02010803020104030203" pitchFamily="2" charset="-79"/>
              </a:rPr>
              <a:t> TOTAL:                    </a:t>
            </a:r>
            <a:r>
              <a:rPr lang="en-US" sz="2800" dirty="0">
                <a:solidFill>
                  <a:srgbClr val="FF5200"/>
                </a:solidFill>
                <a:latin typeface="Aharoni" panose="02010803020104030203" pitchFamily="2" charset="-79"/>
                <a:cs typeface="Aharoni" panose="02010803020104030203" pitchFamily="2" charset="-79"/>
              </a:rPr>
              <a:t>$8,171</a:t>
            </a:r>
            <a:r>
              <a:rPr lang="en-US" dirty="0">
                <a:solidFill>
                  <a:srgbClr val="FF5200"/>
                </a:solidFill>
                <a:latin typeface="Aharoni" panose="02010803020104030203" pitchFamily="2" charset="-79"/>
                <a:cs typeface="Aharoni" panose="02010803020104030203" pitchFamily="2" charset="-79"/>
              </a:rPr>
              <a:t> </a:t>
            </a:r>
            <a:r>
              <a:rPr lang="en-US" sz="1400" dirty="0">
                <a:solidFill>
                  <a:srgbClr val="FF5200"/>
                </a:solidFill>
                <a:latin typeface="Aharoni" panose="02010803020104030203" pitchFamily="2" charset="-79"/>
                <a:cs typeface="Aharoni" panose="02010803020104030203" pitchFamily="2" charset="-79"/>
              </a:rPr>
              <a:t>per semester</a:t>
            </a:r>
          </a:p>
          <a:p>
            <a:pPr>
              <a:spcAft>
                <a:spcPts val="0"/>
              </a:spcAft>
            </a:pPr>
            <a:r>
              <a:rPr lang="en-US" sz="1050" dirty="0">
                <a:latin typeface="Aharoni" panose="02010803020104030203" pitchFamily="2" charset="-79"/>
                <a:cs typeface="Aharoni" panose="02010803020104030203" pitchFamily="2" charset="-79"/>
              </a:rPr>
              <a:t>*Course fees will vary based on the individual class or program; </a:t>
            </a:r>
          </a:p>
          <a:p>
            <a:pPr>
              <a:spcAft>
                <a:spcPts val="0"/>
              </a:spcAft>
            </a:pPr>
            <a:r>
              <a:rPr lang="en-US" sz="1050" u="sng" dirty="0">
                <a:latin typeface="Aharoni" panose="02010803020104030203" pitchFamily="2" charset="-79"/>
                <a:cs typeface="Aharoni" panose="02010803020104030203" pitchFamily="2" charset="-79"/>
              </a:rPr>
              <a:t>online courses have additional fees</a:t>
            </a:r>
            <a:r>
              <a:rPr lang="en-US" sz="1050" dirty="0">
                <a:solidFill>
                  <a:srgbClr val="FF5200"/>
                </a:solidFill>
                <a:latin typeface="Aharoni" panose="02010803020104030203" pitchFamily="2" charset="-79"/>
                <a:cs typeface="Aharoni" panose="02010803020104030203" pitchFamily="2" charset="-79"/>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371600"/>
            <a:ext cx="2990850" cy="205770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0"/>
            <a:ext cx="2884823" cy="2884823"/>
          </a:xfrm>
          <a:prstGeom prst="rect">
            <a:avLst/>
          </a:prstGeom>
        </p:spPr>
      </p:pic>
      <p:sp>
        <p:nvSpPr>
          <p:cNvPr id="12" name="TextBox 11"/>
          <p:cNvSpPr txBox="1"/>
          <p:nvPr/>
        </p:nvSpPr>
        <p:spPr>
          <a:xfrm>
            <a:off x="3596027" y="3638490"/>
            <a:ext cx="5547973" cy="400110"/>
          </a:xfrm>
          <a:prstGeom prst="rect">
            <a:avLst/>
          </a:prstGeom>
          <a:noFill/>
        </p:spPr>
        <p:txBody>
          <a:bodyPr wrap="square" rtlCol="0">
            <a:spAutoFit/>
          </a:bodyPr>
          <a:lstStyle/>
          <a:p>
            <a:r>
              <a:rPr lang="en-US" sz="2000" dirty="0">
                <a:latin typeface="Aharoni" panose="02010803020104030203" pitchFamily="2" charset="-79"/>
                <a:cs typeface="Aharoni" panose="02010803020104030203" pitchFamily="2" charset="-79"/>
              </a:rPr>
              <a:t>Non-Resident</a:t>
            </a:r>
            <a:r>
              <a:rPr lang="en-US" sz="2000" baseline="30000" dirty="0">
                <a:latin typeface="Aharoni" panose="02010803020104030203" pitchFamily="2" charset="-79"/>
                <a:cs typeface="Aharoni" panose="02010803020104030203" pitchFamily="2" charset="-79"/>
              </a:rPr>
              <a:t>3</a:t>
            </a:r>
            <a:r>
              <a:rPr lang="en-US" sz="2000" dirty="0">
                <a:latin typeface="Aharoni" panose="02010803020104030203" pitchFamily="2" charset="-79"/>
                <a:cs typeface="Aharoni" panose="02010803020104030203" pitchFamily="2" charset="-79"/>
              </a:rPr>
              <a:t> (Out-of-State) 15 Credit Hours</a:t>
            </a:r>
          </a:p>
        </p:txBody>
      </p:sp>
      <p:sp>
        <p:nvSpPr>
          <p:cNvPr id="14" name="TextBox 13"/>
          <p:cNvSpPr txBox="1"/>
          <p:nvPr/>
        </p:nvSpPr>
        <p:spPr>
          <a:xfrm>
            <a:off x="3733800" y="4038600"/>
            <a:ext cx="5181600" cy="1677382"/>
          </a:xfrm>
          <a:prstGeom prst="rect">
            <a:avLst/>
          </a:prstGeom>
          <a:noFill/>
        </p:spPr>
        <p:txBody>
          <a:bodyPr wrap="square" rtlCol="0">
            <a:spAutoFit/>
          </a:bodyPr>
          <a:lstStyle/>
          <a:p>
            <a:r>
              <a:rPr lang="en-US" dirty="0">
                <a:solidFill>
                  <a:schemeClr val="accent6">
                    <a:lumMod val="75000"/>
                  </a:schemeClr>
                </a:solidFill>
                <a:latin typeface="Aharoni" panose="02010803020104030203" pitchFamily="2" charset="-79"/>
                <a:cs typeface="Aharoni" panose="02010803020104030203" pitchFamily="2" charset="-79"/>
              </a:rPr>
              <a:t> </a:t>
            </a:r>
            <a:r>
              <a:rPr lang="en-US" dirty="0">
                <a:solidFill>
                  <a:srgbClr val="FF5000"/>
                </a:solidFill>
                <a:latin typeface="Aharoni" panose="02010803020104030203" pitchFamily="2" charset="-79"/>
                <a:cs typeface="Aharoni" panose="02010803020104030203" pitchFamily="2" charset="-79"/>
              </a:rPr>
              <a:t>TUITION &amp; FEES</a:t>
            </a:r>
            <a:r>
              <a:rPr lang="en-US" baseline="30000" dirty="0">
                <a:solidFill>
                  <a:srgbClr val="FF5000"/>
                </a:solidFill>
                <a:latin typeface="Aharoni" panose="02010803020104030203" pitchFamily="2" charset="-79"/>
                <a:cs typeface="Aharoni" panose="02010803020104030203" pitchFamily="2" charset="-79"/>
              </a:rPr>
              <a:t>*</a:t>
            </a:r>
            <a:r>
              <a:rPr lang="en-US" dirty="0">
                <a:solidFill>
                  <a:srgbClr val="FF5000"/>
                </a:solidFill>
                <a:latin typeface="Aharoni" panose="02010803020104030203" pitchFamily="2" charset="-79"/>
                <a:cs typeface="Aharoni" panose="02010803020104030203" pitchFamily="2" charset="-79"/>
              </a:rPr>
              <a:t>:               $8,515 </a:t>
            </a:r>
          </a:p>
          <a:p>
            <a:r>
              <a:rPr lang="en-US" baseline="30000" dirty="0">
                <a:solidFill>
                  <a:srgbClr val="FF5000"/>
                </a:solidFill>
                <a:latin typeface="Aharoni" panose="02010803020104030203" pitchFamily="2" charset="-79"/>
                <a:cs typeface="Aharoni" panose="02010803020104030203" pitchFamily="2" charset="-79"/>
              </a:rPr>
              <a:t>2</a:t>
            </a:r>
            <a:r>
              <a:rPr lang="en-US" dirty="0">
                <a:solidFill>
                  <a:srgbClr val="FF5000"/>
                </a:solidFill>
                <a:latin typeface="Aharoni" panose="02010803020104030203" pitchFamily="2" charset="-79"/>
                <a:cs typeface="Aharoni" panose="02010803020104030203" pitchFamily="2" charset="-79"/>
              </a:rPr>
              <a:t>ROOM&amp; BOARD:                $3,536</a:t>
            </a:r>
          </a:p>
          <a:p>
            <a:r>
              <a:rPr lang="en-US" dirty="0">
                <a:solidFill>
                  <a:srgbClr val="FF5000"/>
                </a:solidFill>
                <a:latin typeface="Aharoni" panose="02010803020104030203" pitchFamily="2" charset="-79"/>
                <a:cs typeface="Aharoni" panose="02010803020104030203" pitchFamily="2" charset="-79"/>
              </a:rPr>
              <a:t> </a:t>
            </a:r>
            <a:r>
              <a:rPr lang="en-US" u="sng" dirty="0">
                <a:solidFill>
                  <a:srgbClr val="FF5000"/>
                </a:solidFill>
                <a:latin typeface="Aharoni" panose="02010803020104030203" pitchFamily="2" charset="-79"/>
                <a:cs typeface="Aharoni" panose="02010803020104030203" pitchFamily="2" charset="-79"/>
              </a:rPr>
              <a:t>BOOKS:                             $   800 </a:t>
            </a:r>
            <a:r>
              <a:rPr lang="en-US" sz="900" u="sng" dirty="0">
                <a:solidFill>
                  <a:srgbClr val="FF5000"/>
                </a:solidFill>
                <a:latin typeface="Aharoni" panose="02010803020104030203" pitchFamily="2" charset="-79"/>
                <a:cs typeface="Aharoni" panose="02010803020104030203" pitchFamily="2" charset="-79"/>
              </a:rPr>
              <a:t>(estimated)</a:t>
            </a:r>
            <a:endParaRPr lang="en-US" u="sng" dirty="0">
              <a:solidFill>
                <a:srgbClr val="FF5000"/>
              </a:solidFill>
              <a:latin typeface="Aharoni" panose="02010803020104030203" pitchFamily="2" charset="-79"/>
              <a:cs typeface="Aharoni" panose="02010803020104030203" pitchFamily="2" charset="-79"/>
            </a:endParaRPr>
          </a:p>
          <a:p>
            <a:r>
              <a:rPr lang="en-US" dirty="0">
                <a:solidFill>
                  <a:srgbClr val="FF5000"/>
                </a:solidFill>
                <a:latin typeface="Aharoni" panose="02010803020104030203" pitchFamily="2" charset="-79"/>
                <a:cs typeface="Aharoni" panose="02010803020104030203" pitchFamily="2" charset="-79"/>
              </a:rPr>
              <a:t> TOTAL:                             </a:t>
            </a:r>
            <a:r>
              <a:rPr lang="en-US" sz="2800" dirty="0">
                <a:solidFill>
                  <a:srgbClr val="FF5000"/>
                </a:solidFill>
                <a:latin typeface="Aharoni" panose="02010803020104030203" pitchFamily="2" charset="-79"/>
                <a:cs typeface="Aharoni" panose="02010803020104030203" pitchFamily="2" charset="-79"/>
              </a:rPr>
              <a:t>$11,080 </a:t>
            </a:r>
            <a:r>
              <a:rPr lang="en-US" sz="1400" dirty="0">
                <a:solidFill>
                  <a:srgbClr val="FF5200"/>
                </a:solidFill>
                <a:latin typeface="Aharoni" panose="02010803020104030203" pitchFamily="2" charset="-79"/>
                <a:cs typeface="Aharoni" panose="02010803020104030203" pitchFamily="2" charset="-79"/>
              </a:rPr>
              <a:t>per semester</a:t>
            </a:r>
            <a:endParaRPr lang="en-US" dirty="0">
              <a:solidFill>
                <a:srgbClr val="FF5000"/>
              </a:solidFill>
              <a:latin typeface="Aharoni" panose="02010803020104030203" pitchFamily="2" charset="-79"/>
              <a:cs typeface="Aharoni" panose="02010803020104030203" pitchFamily="2" charset="-79"/>
            </a:endParaRPr>
          </a:p>
          <a:p>
            <a:r>
              <a:rPr lang="en-US" sz="1050" dirty="0">
                <a:latin typeface="Aharoni" panose="02010803020104030203" pitchFamily="2" charset="-79"/>
                <a:cs typeface="Aharoni" panose="02010803020104030203" pitchFamily="2" charset="-79"/>
              </a:rPr>
              <a:t>*Course fees will vary based on the individual class or program; </a:t>
            </a:r>
          </a:p>
          <a:p>
            <a:r>
              <a:rPr lang="en-US" sz="1050" u="sng" dirty="0">
                <a:latin typeface="Aharoni" panose="02010803020104030203" pitchFamily="2" charset="-79"/>
                <a:cs typeface="Aharoni" panose="02010803020104030203" pitchFamily="2" charset="-79"/>
              </a:rPr>
              <a:t>online courses have additional fees</a:t>
            </a:r>
            <a:r>
              <a:rPr lang="en-US" sz="1050" dirty="0">
                <a:solidFill>
                  <a:srgbClr val="FF5200"/>
                </a:solidFill>
                <a:latin typeface="Aharoni" panose="02010803020104030203" pitchFamily="2" charset="-79"/>
                <a:cs typeface="Aharoni" panose="02010803020104030203" pitchFamily="2" charset="-79"/>
              </a:rPr>
              <a:t>    </a:t>
            </a:r>
            <a:endParaRPr lang="en-US" sz="1600" dirty="0">
              <a:solidFill>
                <a:srgbClr val="FF5000"/>
              </a:solidFill>
            </a:endParaRPr>
          </a:p>
        </p:txBody>
      </p:sp>
      <p:sp>
        <p:nvSpPr>
          <p:cNvPr id="15" name="TextBox 14"/>
          <p:cNvSpPr txBox="1"/>
          <p:nvPr/>
        </p:nvSpPr>
        <p:spPr>
          <a:xfrm>
            <a:off x="3284612" y="5787717"/>
            <a:ext cx="5547973" cy="923330"/>
          </a:xfrm>
          <a:prstGeom prst="rect">
            <a:avLst/>
          </a:prstGeom>
          <a:noFill/>
          <a:ln>
            <a:solidFill>
              <a:schemeClr val="tx1"/>
            </a:solidFill>
            <a:prstDash val="dashDot"/>
          </a:ln>
        </p:spPr>
        <p:txBody>
          <a:bodyPr wrap="square" rtlCol="0">
            <a:spAutoFit/>
          </a:bodyPr>
          <a:lstStyle/>
          <a:p>
            <a:pPr marL="228600" indent="-228600">
              <a:buFont typeface="+mj-lt"/>
              <a:buAutoNum type="arabicPeriod"/>
            </a:pPr>
            <a:r>
              <a:rPr lang="en-US" sz="900" dirty="0"/>
              <a:t>Prices for 2020-2021 have not been approved.  Updates will be </a:t>
            </a:r>
          </a:p>
          <a:p>
            <a:pPr marL="228600" indent="-228600">
              <a:buFont typeface="+mj-lt"/>
              <a:buAutoNum type="arabicPeriod"/>
            </a:pPr>
            <a:r>
              <a:rPr lang="en-US" sz="900" dirty="0"/>
              <a:t>ROOM&amp;BOARD INCLUDES DOUBLE OCCUPANCY ROOM AND BASIC 10 MEAL PLAN; </a:t>
            </a:r>
            <a:br>
              <a:rPr lang="en-US" sz="900" dirty="0"/>
            </a:br>
            <a:r>
              <a:rPr lang="en-US" sz="900" dirty="0"/>
              <a:t>PRICES ARE SUBJECT TO CHANGE</a:t>
            </a:r>
          </a:p>
          <a:p>
            <a:pPr marL="228600" indent="-228600">
              <a:buFont typeface="+mj-lt"/>
              <a:buAutoNum type="arabicPeriod"/>
            </a:pPr>
            <a:r>
              <a:rPr lang="en-US" sz="900" dirty="0"/>
              <a:t>Non-Resident </a:t>
            </a:r>
            <a:r>
              <a:rPr lang="en-US" sz="900" dirty="0">
                <a:hlinkClick r:id="rId4"/>
              </a:rPr>
              <a:t>Waivers</a:t>
            </a:r>
            <a:r>
              <a:rPr lang="en-US" sz="900" dirty="0"/>
              <a:t> may be applied automatically or requested if requirements are met.</a:t>
            </a:r>
          </a:p>
          <a:p>
            <a:pPr marL="228600" indent="-228600">
              <a:buFont typeface="+mj-lt"/>
              <a:buAutoNum type="arabicPeriod"/>
            </a:pPr>
            <a:r>
              <a:rPr lang="en-US" sz="900" dirty="0"/>
              <a:t>See  </a:t>
            </a:r>
            <a:r>
              <a:rPr lang="en-US" sz="900" dirty="0">
                <a:hlinkClick r:id="rId5"/>
              </a:rPr>
              <a:t>PAYING FOR COLLEGE</a:t>
            </a:r>
            <a:r>
              <a:rPr lang="en-US" sz="900" dirty="0"/>
              <a:t>, </a:t>
            </a:r>
            <a:r>
              <a:rPr lang="en-US" sz="900" dirty="0">
                <a:hlinkClick r:id="rId6"/>
              </a:rPr>
              <a:t>FINANCIAL AID </a:t>
            </a:r>
            <a:r>
              <a:rPr lang="en-US" sz="900" dirty="0"/>
              <a:t>and </a:t>
            </a:r>
            <a:r>
              <a:rPr lang="en-US" sz="900" dirty="0">
                <a:hlinkClick r:id="rId7"/>
              </a:rPr>
              <a:t>OFFICE OF BURSAR </a:t>
            </a:r>
            <a:r>
              <a:rPr lang="en-US" sz="900" dirty="0"/>
              <a:t>pages for more information</a:t>
            </a:r>
          </a:p>
          <a:p>
            <a:endParaRPr lang="en-US" sz="900" dirty="0"/>
          </a:p>
        </p:txBody>
      </p:sp>
    </p:spTree>
    <p:extLst>
      <p:ext uri="{BB962C8B-B14F-4D97-AF65-F5344CB8AC3E}">
        <p14:creationId xmlns:p14="http://schemas.microsoft.com/office/powerpoint/2010/main" val="411109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9F8455F-8CF2-497B-9647-86BFB20BBE10}"/>
              </a:ext>
            </a:extLst>
          </p:cNvPr>
          <p:cNvPicPr>
            <a:picLocks noChangeAspect="1"/>
          </p:cNvPicPr>
          <p:nvPr/>
        </p:nvPicPr>
        <p:blipFill rotWithShape="1">
          <a:blip r:embed="rId3">
            <a:clrChange>
              <a:clrFrom>
                <a:srgbClr val="F9F9F9"/>
              </a:clrFrom>
              <a:clrTo>
                <a:srgbClr val="F9F9F9">
                  <a:alpha val="0"/>
                </a:srgbClr>
              </a:clrTo>
            </a:clrChange>
          </a:blip>
          <a:srcRect l="2709" t="4760" r="4405" b="7790"/>
          <a:stretch/>
        </p:blipFill>
        <p:spPr>
          <a:xfrm>
            <a:off x="1752600" y="1066800"/>
            <a:ext cx="6949056" cy="3678291"/>
          </a:xfrm>
          <a:prstGeom prst="rect">
            <a:avLst/>
          </a:prstGeom>
          <a:ln w="38100">
            <a:solidFill>
              <a:schemeClr val="tx1"/>
            </a:solidFill>
          </a:ln>
        </p:spPr>
      </p:pic>
      <p:sp>
        <p:nvSpPr>
          <p:cNvPr id="10" name="Title 1"/>
          <p:cNvSpPr>
            <a:spLocks noGrp="1"/>
          </p:cNvSpPr>
          <p:nvPr>
            <p:ph type="title"/>
          </p:nvPr>
        </p:nvSpPr>
        <p:spPr>
          <a:xfrm>
            <a:off x="1371600" y="0"/>
            <a:ext cx="7753350" cy="1143000"/>
          </a:xfrm>
        </p:spPr>
        <p:txBody>
          <a:bodyPr/>
          <a:lstStyle/>
          <a:p>
            <a:r>
              <a:rPr lang="en-US" dirty="0">
                <a:solidFill>
                  <a:srgbClr val="FF5200"/>
                </a:solidFill>
              </a:rPr>
              <a:t>Login Resources</a:t>
            </a:r>
          </a:p>
        </p:txBody>
      </p:sp>
    </p:spTree>
    <p:extLst>
      <p:ext uri="{BB962C8B-B14F-4D97-AF65-F5344CB8AC3E}">
        <p14:creationId xmlns:p14="http://schemas.microsoft.com/office/powerpoint/2010/main" val="4190025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371600" y="0"/>
            <a:ext cx="7753350" cy="1143000"/>
          </a:xfrm>
        </p:spPr>
        <p:txBody>
          <a:bodyPr/>
          <a:lstStyle/>
          <a:p>
            <a:r>
              <a:rPr lang="en-US" dirty="0">
                <a:solidFill>
                  <a:srgbClr val="FF5200"/>
                </a:solidFill>
              </a:rPr>
              <a:t>Login Resources</a:t>
            </a:r>
          </a:p>
        </p:txBody>
      </p:sp>
      <p:sp>
        <p:nvSpPr>
          <p:cNvPr id="3" name="Content Placeholder 2">
            <a:extLst>
              <a:ext uri="{FF2B5EF4-FFF2-40B4-BE49-F238E27FC236}">
                <a16:creationId xmlns:a16="http://schemas.microsoft.com/office/drawing/2014/main" id="{88CE9AC9-8FD2-49E0-B9A0-03A368CCF159}"/>
              </a:ext>
            </a:extLst>
          </p:cNvPr>
          <p:cNvSpPr>
            <a:spLocks noGrp="1"/>
          </p:cNvSpPr>
          <p:nvPr>
            <p:ph idx="1"/>
          </p:nvPr>
        </p:nvSpPr>
        <p:spPr>
          <a:xfrm>
            <a:off x="1371600" y="1295400"/>
            <a:ext cx="7924800" cy="5410200"/>
          </a:xfrm>
        </p:spPr>
        <p:txBody>
          <a:bodyPr/>
          <a:lstStyle/>
          <a:p>
            <a:r>
              <a:rPr lang="en-US" dirty="0"/>
              <a:t>PASSWORD RESET—Obtain your ECU login and password here.  You will be asked for:</a:t>
            </a:r>
          </a:p>
          <a:p>
            <a:pPr lvl="1"/>
            <a:r>
              <a:rPr lang="en-US" dirty="0"/>
              <a:t>SSN</a:t>
            </a:r>
          </a:p>
          <a:p>
            <a:pPr lvl="1"/>
            <a:r>
              <a:rPr lang="en-US" dirty="0"/>
              <a:t>Date of Birth</a:t>
            </a:r>
          </a:p>
          <a:p>
            <a:r>
              <a:rPr lang="en-US" dirty="0"/>
              <a:t>EMAIL—</a:t>
            </a:r>
            <a:r>
              <a:rPr lang="en-US" b="1" dirty="0"/>
              <a:t>Check your ECU email daily.  </a:t>
            </a:r>
            <a:r>
              <a:rPr lang="en-US" dirty="0"/>
              <a:t>This login requires the full email address (username@</a:t>
            </a:r>
            <a:r>
              <a:rPr lang="en-US" b="1" dirty="0">
                <a:solidFill>
                  <a:srgbClr val="FF5200"/>
                </a:solidFill>
              </a:rPr>
              <a:t>email.ecok.edu</a:t>
            </a:r>
            <a:r>
              <a:rPr lang="en-US" dirty="0"/>
              <a:t>)</a:t>
            </a:r>
            <a:r>
              <a:rPr lang="en-US" b="1" dirty="0"/>
              <a:t> </a:t>
            </a:r>
            <a:endParaRPr lang="en-US" dirty="0"/>
          </a:p>
        </p:txBody>
      </p:sp>
      <p:pic>
        <p:nvPicPr>
          <p:cNvPr id="6" name="Picture 5">
            <a:extLst>
              <a:ext uri="{FF2B5EF4-FFF2-40B4-BE49-F238E27FC236}">
                <a16:creationId xmlns:a16="http://schemas.microsoft.com/office/drawing/2014/main" id="{0C142DCF-24E1-46D2-8A38-9D6653B73273}"/>
              </a:ext>
            </a:extLst>
          </p:cNvPr>
          <p:cNvPicPr>
            <a:picLocks noChangeAspect="1"/>
          </p:cNvPicPr>
          <p:nvPr/>
        </p:nvPicPr>
        <p:blipFill rotWithShape="1">
          <a:blip r:embed="rId3">
            <a:clrChange>
              <a:clrFrom>
                <a:srgbClr val="F9F9F9"/>
              </a:clrFrom>
              <a:clrTo>
                <a:srgbClr val="F9F9F9">
                  <a:alpha val="0"/>
                </a:srgbClr>
              </a:clrTo>
            </a:clrChange>
          </a:blip>
          <a:srcRect l="4747" t="46428" r="5622" b="26398"/>
          <a:stretch/>
        </p:blipFill>
        <p:spPr>
          <a:xfrm>
            <a:off x="3048000" y="5105400"/>
            <a:ext cx="5867400" cy="1000125"/>
          </a:xfrm>
          <a:prstGeom prst="rect">
            <a:avLst/>
          </a:prstGeom>
          <a:ln w="3175">
            <a:solidFill>
              <a:schemeClr val="bg1">
                <a:lumMod val="50000"/>
              </a:schemeClr>
            </a:solidFill>
          </a:ln>
        </p:spPr>
      </p:pic>
    </p:spTree>
    <p:extLst>
      <p:ext uri="{BB962C8B-B14F-4D97-AF65-F5344CB8AC3E}">
        <p14:creationId xmlns:p14="http://schemas.microsoft.com/office/powerpoint/2010/main" val="1739970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0"/>
            <a:ext cx="8229600" cy="1143000"/>
          </a:xfrm>
        </p:spPr>
        <p:txBody>
          <a:bodyPr/>
          <a:lstStyle/>
          <a:p>
            <a:r>
              <a:rPr lang="en-US" dirty="0">
                <a:solidFill>
                  <a:srgbClr val="FF5200"/>
                </a:solidFill>
              </a:rPr>
              <a:t>Login Resources cont’d</a:t>
            </a:r>
          </a:p>
        </p:txBody>
      </p:sp>
      <p:sp>
        <p:nvSpPr>
          <p:cNvPr id="3" name="Content Placeholder 2">
            <a:extLst>
              <a:ext uri="{FF2B5EF4-FFF2-40B4-BE49-F238E27FC236}">
                <a16:creationId xmlns:a16="http://schemas.microsoft.com/office/drawing/2014/main" id="{88CE9AC9-8FD2-49E0-B9A0-03A368CCF159}"/>
              </a:ext>
            </a:extLst>
          </p:cNvPr>
          <p:cNvSpPr>
            <a:spLocks noGrp="1"/>
          </p:cNvSpPr>
          <p:nvPr>
            <p:ph idx="1"/>
          </p:nvPr>
        </p:nvSpPr>
        <p:spPr>
          <a:xfrm>
            <a:off x="1524000" y="1295400"/>
            <a:ext cx="7162800" cy="5410200"/>
          </a:xfrm>
        </p:spPr>
        <p:txBody>
          <a:bodyPr/>
          <a:lstStyle/>
          <a:p>
            <a:r>
              <a:rPr lang="en-US" dirty="0" err="1"/>
              <a:t>MyECU</a:t>
            </a:r>
            <a:r>
              <a:rPr lang="en-US" dirty="0"/>
              <a:t>— Campus communications and all of your ECU business; requires only the username for login </a:t>
            </a:r>
            <a:r>
              <a:rPr lang="en-US" sz="2400" dirty="0"/>
              <a:t>(see next slides)</a:t>
            </a:r>
            <a:endParaRPr lang="en-US" sz="2800" dirty="0"/>
          </a:p>
          <a:p>
            <a:r>
              <a:rPr lang="en-US" dirty="0"/>
              <a:t>ETRIEVE—Campus forms </a:t>
            </a:r>
            <a:r>
              <a:rPr lang="en-US" sz="2400" dirty="0"/>
              <a:t>(Major change, course substitution, waivers and extensions, etc.); </a:t>
            </a:r>
            <a:r>
              <a:rPr lang="en-US" dirty="0"/>
              <a:t>requires full email address</a:t>
            </a:r>
          </a:p>
          <a:p>
            <a:r>
              <a:rPr lang="en-US" dirty="0"/>
              <a:t>Blackboard—Online course delivery</a:t>
            </a:r>
          </a:p>
        </p:txBody>
      </p:sp>
      <p:pic>
        <p:nvPicPr>
          <p:cNvPr id="6" name="Picture 5">
            <a:extLst>
              <a:ext uri="{FF2B5EF4-FFF2-40B4-BE49-F238E27FC236}">
                <a16:creationId xmlns:a16="http://schemas.microsoft.com/office/drawing/2014/main" id="{E3006AC4-8812-46E6-81C7-5BB73CAD6440}"/>
              </a:ext>
            </a:extLst>
          </p:cNvPr>
          <p:cNvPicPr>
            <a:picLocks noChangeAspect="1"/>
          </p:cNvPicPr>
          <p:nvPr/>
        </p:nvPicPr>
        <p:blipFill rotWithShape="1">
          <a:blip r:embed="rId3">
            <a:clrChange>
              <a:clrFrom>
                <a:srgbClr val="F9F9F9"/>
              </a:clrFrom>
              <a:clrTo>
                <a:srgbClr val="F9F9F9">
                  <a:alpha val="0"/>
                </a:srgbClr>
              </a:clrTo>
            </a:clrChange>
          </a:blip>
          <a:srcRect l="4747" t="46428" r="5622" b="26398"/>
          <a:stretch/>
        </p:blipFill>
        <p:spPr>
          <a:xfrm>
            <a:off x="3048000" y="5105400"/>
            <a:ext cx="5867400" cy="1000125"/>
          </a:xfrm>
          <a:prstGeom prst="rect">
            <a:avLst/>
          </a:prstGeom>
          <a:ln w="3175">
            <a:solidFill>
              <a:schemeClr val="bg1">
                <a:lumMod val="50000"/>
              </a:schemeClr>
            </a:solidFill>
          </a:ln>
        </p:spPr>
      </p:pic>
    </p:spTree>
    <p:extLst>
      <p:ext uri="{BB962C8B-B14F-4D97-AF65-F5344CB8AC3E}">
        <p14:creationId xmlns:p14="http://schemas.microsoft.com/office/powerpoint/2010/main" val="2473304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92504" y="0"/>
            <a:ext cx="8229600" cy="1143000"/>
          </a:xfrm>
        </p:spPr>
        <p:txBody>
          <a:bodyPr/>
          <a:lstStyle/>
          <a:p>
            <a:r>
              <a:rPr lang="en-US" dirty="0">
                <a:solidFill>
                  <a:srgbClr val="FF5000"/>
                </a:solidFill>
              </a:rPr>
              <a:t>Using MyECU</a:t>
            </a:r>
          </a:p>
        </p:txBody>
      </p:sp>
      <p:sp>
        <p:nvSpPr>
          <p:cNvPr id="11" name="Content Placeholder 2"/>
          <p:cNvSpPr>
            <a:spLocks noGrp="1"/>
          </p:cNvSpPr>
          <p:nvPr>
            <p:ph idx="1"/>
          </p:nvPr>
        </p:nvSpPr>
        <p:spPr>
          <a:xfrm>
            <a:off x="1371600" y="914370"/>
            <a:ext cx="5832096" cy="1219200"/>
          </a:xfrm>
        </p:spPr>
        <p:txBody>
          <a:bodyPr/>
          <a:lstStyle/>
          <a:p>
            <a:pPr marL="0" indent="0">
              <a:buNone/>
            </a:pPr>
            <a:r>
              <a:rPr lang="en-US" dirty="0"/>
              <a:t>What’s Happening On Campus?</a:t>
            </a:r>
          </a:p>
          <a:p>
            <a:pPr marL="0" indent="0">
              <a:buNone/>
            </a:pPr>
            <a:endParaRPr lang="en-US"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92" y="1523970"/>
            <a:ext cx="8669920" cy="518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219200" y="3048000"/>
            <a:ext cx="7649712" cy="3505200"/>
          </a:xfrm>
          <a:prstGeom prst="rect">
            <a:avLst/>
          </a:prstGeom>
          <a:noFill/>
          <a:ln w="38100">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1766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274638"/>
            <a:ext cx="8229600" cy="1143000"/>
          </a:xfrm>
        </p:spPr>
        <p:txBody>
          <a:bodyPr/>
          <a:lstStyle/>
          <a:p>
            <a:r>
              <a:rPr lang="en-US" dirty="0">
                <a:solidFill>
                  <a:srgbClr val="FF5000"/>
                </a:solidFill>
              </a:rPr>
              <a:t>Using MyECU Continued</a:t>
            </a:r>
          </a:p>
        </p:txBody>
      </p:sp>
      <p:sp>
        <p:nvSpPr>
          <p:cNvPr id="18" name="Content Placeholder 2"/>
          <p:cNvSpPr>
            <a:spLocks noGrp="1"/>
          </p:cNvSpPr>
          <p:nvPr>
            <p:ph idx="1"/>
          </p:nvPr>
        </p:nvSpPr>
        <p:spPr>
          <a:xfrm>
            <a:off x="1447800" y="1143000"/>
            <a:ext cx="5139267" cy="762000"/>
          </a:xfrm>
        </p:spPr>
        <p:txBody>
          <a:bodyPr/>
          <a:lstStyle/>
          <a:p>
            <a:pPr marL="0" indent="0">
              <a:buNone/>
            </a:pPr>
            <a:r>
              <a:rPr lang="en-US" dirty="0"/>
              <a:t>How Do I Pay My Balances?</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76" y="1676400"/>
            <a:ext cx="8876224"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191000" y="3384271"/>
            <a:ext cx="2590800" cy="369332"/>
          </a:xfrm>
          <a:prstGeom prst="rect">
            <a:avLst/>
          </a:prstGeom>
          <a:noFill/>
        </p:spPr>
        <p:txBody>
          <a:bodyPr wrap="square" rtlCol="0">
            <a:spAutoFit/>
          </a:bodyPr>
          <a:lstStyle/>
          <a:p>
            <a:r>
              <a:rPr lang="en-US" dirty="0"/>
              <a:t>Check your semester fees</a:t>
            </a:r>
          </a:p>
        </p:txBody>
      </p:sp>
      <p:sp>
        <p:nvSpPr>
          <p:cNvPr id="21" name="TextBox 20"/>
          <p:cNvSpPr txBox="1"/>
          <p:nvPr/>
        </p:nvSpPr>
        <p:spPr>
          <a:xfrm>
            <a:off x="4324350" y="4507511"/>
            <a:ext cx="2438400" cy="369332"/>
          </a:xfrm>
          <a:prstGeom prst="rect">
            <a:avLst/>
          </a:prstGeom>
          <a:noFill/>
        </p:spPr>
        <p:txBody>
          <a:bodyPr wrap="square" rtlCol="0">
            <a:spAutoFit/>
          </a:bodyPr>
          <a:lstStyle/>
          <a:p>
            <a:r>
              <a:rPr lang="en-US" dirty="0"/>
              <a:t>Manage your account</a:t>
            </a:r>
          </a:p>
        </p:txBody>
      </p:sp>
      <p:sp>
        <p:nvSpPr>
          <p:cNvPr id="22" name="Left Arrow 21"/>
          <p:cNvSpPr/>
          <p:nvPr/>
        </p:nvSpPr>
        <p:spPr>
          <a:xfrm>
            <a:off x="2133600" y="3423166"/>
            <a:ext cx="2057400" cy="291542"/>
          </a:xfrm>
          <a:prstGeom prst="leftArrow">
            <a:avLst/>
          </a:prstGeom>
          <a:solidFill>
            <a:schemeClr val="tx1"/>
          </a:solid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 Arrow 22"/>
          <p:cNvSpPr/>
          <p:nvPr/>
        </p:nvSpPr>
        <p:spPr>
          <a:xfrm rot="1270006">
            <a:off x="2141036" y="4190093"/>
            <a:ext cx="2162817" cy="306614"/>
          </a:xfrm>
          <a:prstGeom prst="leftArrow">
            <a:avLst/>
          </a:prstGeom>
          <a:solidFill>
            <a:schemeClr val="tx1"/>
          </a:solid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568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8229600" cy="715962"/>
          </a:xfrm>
        </p:spPr>
        <p:txBody>
          <a:bodyPr>
            <a:normAutofit fontScale="90000"/>
          </a:bodyPr>
          <a:lstStyle/>
          <a:p>
            <a:r>
              <a:rPr lang="en-US" dirty="0">
                <a:solidFill>
                  <a:srgbClr val="FF5000"/>
                </a:solidFill>
              </a:rPr>
              <a:t>Checking Your Account</a:t>
            </a:r>
          </a:p>
        </p:txBody>
      </p:sp>
      <p:sp>
        <p:nvSpPr>
          <p:cNvPr id="11" name="Content Placeholder 2"/>
          <p:cNvSpPr>
            <a:spLocks noGrp="1"/>
          </p:cNvSpPr>
          <p:nvPr>
            <p:ph idx="1"/>
          </p:nvPr>
        </p:nvSpPr>
        <p:spPr>
          <a:xfrm>
            <a:off x="1524000" y="990600"/>
            <a:ext cx="6400800" cy="1676400"/>
          </a:xfrm>
        </p:spPr>
        <p:txBody>
          <a:bodyPr>
            <a:normAutofit/>
          </a:bodyPr>
          <a:lstStyle/>
          <a:p>
            <a:pPr>
              <a:buBlip>
                <a:blip r:embed="rId3"/>
              </a:buBlip>
            </a:pPr>
            <a:r>
              <a:rPr lang="en-US" sz="2400" dirty="0"/>
              <a:t>Viewing Account</a:t>
            </a:r>
          </a:p>
          <a:p>
            <a:pPr>
              <a:buBlip>
                <a:blip r:embed="rId3"/>
              </a:buBlip>
            </a:pPr>
            <a:r>
              <a:rPr lang="en-US" sz="2400" dirty="0"/>
              <a:t>Make Payments – eCheck is FREE!</a:t>
            </a:r>
          </a:p>
          <a:p>
            <a:pPr>
              <a:buBlip>
                <a:blip r:embed="rId3"/>
              </a:buBlip>
            </a:pPr>
            <a:r>
              <a:rPr lang="en-US" sz="2400" dirty="0"/>
              <a:t>Parent PIN (OPTIONAL)</a:t>
            </a: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029" r="52030" b="3776"/>
          <a:stretch/>
        </p:blipFill>
        <p:spPr bwMode="auto">
          <a:xfrm>
            <a:off x="1574320" y="2209799"/>
            <a:ext cx="7417280" cy="45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046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14600" y="1752601"/>
            <a:ext cx="6477000" cy="4267200"/>
          </a:xfrm>
        </p:spPr>
        <p:txBody>
          <a:bodyPr/>
          <a:lstStyle/>
          <a:p>
            <a:pPr>
              <a:buBlip>
                <a:blip r:embed="rId3"/>
              </a:buBlip>
            </a:pPr>
            <a:r>
              <a:rPr lang="en-US" altLang="en-US" dirty="0"/>
              <a:t>Brief orientation to some important policies pertaining to you</a:t>
            </a:r>
          </a:p>
          <a:p>
            <a:pPr>
              <a:buBlip>
                <a:blip r:embed="rId3"/>
              </a:buBlip>
            </a:pPr>
            <a:r>
              <a:rPr lang="en-US" altLang="en-US" dirty="0"/>
              <a:t>Advisement regarding your:</a:t>
            </a:r>
          </a:p>
          <a:p>
            <a:pPr lvl="2">
              <a:buBlip>
                <a:blip r:embed="rId3"/>
              </a:buBlip>
            </a:pPr>
            <a:r>
              <a:rPr lang="en-US" altLang="en-US" dirty="0"/>
              <a:t>Major</a:t>
            </a:r>
          </a:p>
          <a:p>
            <a:pPr lvl="2">
              <a:buBlip>
                <a:blip r:embed="rId3"/>
              </a:buBlip>
            </a:pPr>
            <a:r>
              <a:rPr lang="en-US" altLang="en-US" dirty="0"/>
              <a:t>General Education</a:t>
            </a:r>
          </a:p>
          <a:p>
            <a:pPr lvl="2">
              <a:buBlip>
                <a:blip r:embed="rId3"/>
              </a:buBlip>
            </a:pPr>
            <a:r>
              <a:rPr lang="en-US" altLang="en-US" dirty="0"/>
              <a:t>Classes</a:t>
            </a:r>
          </a:p>
          <a:p>
            <a:pPr>
              <a:buBlip>
                <a:blip r:embed="rId3"/>
              </a:buBlip>
            </a:pPr>
            <a:r>
              <a:rPr lang="en-US" altLang="en-US" dirty="0"/>
              <a:t>Enroll!</a:t>
            </a:r>
          </a:p>
        </p:txBody>
      </p:sp>
      <p:sp>
        <p:nvSpPr>
          <p:cNvPr id="6" name="Title 1"/>
          <p:cNvSpPr>
            <a:spLocks noGrp="1"/>
          </p:cNvSpPr>
          <p:nvPr>
            <p:ph type="title"/>
          </p:nvPr>
        </p:nvSpPr>
        <p:spPr>
          <a:xfrm>
            <a:off x="1752600" y="457200"/>
            <a:ext cx="7086600" cy="1143000"/>
          </a:xfrm>
        </p:spPr>
        <p:txBody>
          <a:bodyPr/>
          <a:lstStyle/>
          <a:p>
            <a:pPr eaLnBrk="1" hangingPunct="1"/>
            <a:r>
              <a:rPr lang="en-US" altLang="en-US" dirty="0">
                <a:solidFill>
                  <a:srgbClr val="FF5200"/>
                </a:solidFill>
              </a:rPr>
              <a:t>What to Expect During Your Appointment</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8229600" cy="1143000"/>
          </a:xfrm>
        </p:spPr>
        <p:txBody>
          <a:bodyPr/>
          <a:lstStyle/>
          <a:p>
            <a:r>
              <a:rPr lang="en-US" dirty="0">
                <a:solidFill>
                  <a:srgbClr val="FF5000"/>
                </a:solidFill>
              </a:rPr>
              <a:t>Using MyECU Continued</a:t>
            </a:r>
          </a:p>
        </p:txBody>
      </p:sp>
      <p:sp>
        <p:nvSpPr>
          <p:cNvPr id="11" name="Content Placeholder 2"/>
          <p:cNvSpPr>
            <a:spLocks noGrp="1"/>
          </p:cNvSpPr>
          <p:nvPr>
            <p:ph idx="1"/>
          </p:nvPr>
        </p:nvSpPr>
        <p:spPr>
          <a:xfrm>
            <a:off x="1447800" y="1295400"/>
            <a:ext cx="6057900" cy="609600"/>
          </a:xfrm>
        </p:spPr>
        <p:txBody>
          <a:bodyPr/>
          <a:lstStyle/>
          <a:p>
            <a:pPr marL="0" indent="0">
              <a:buNone/>
            </a:pPr>
            <a:r>
              <a:rPr lang="en-US" dirty="0"/>
              <a:t>What About My Financial Aid?</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6" y="1828800"/>
            <a:ext cx="881570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447800" y="3733800"/>
            <a:ext cx="2133600" cy="369332"/>
          </a:xfrm>
          <a:prstGeom prst="rect">
            <a:avLst/>
          </a:prstGeom>
          <a:noFill/>
        </p:spPr>
        <p:txBody>
          <a:bodyPr wrap="square" rtlCol="0">
            <a:spAutoFit/>
          </a:bodyPr>
          <a:lstStyle/>
          <a:p>
            <a:r>
              <a:rPr lang="en-US" dirty="0"/>
              <a:t>View your awards</a:t>
            </a:r>
          </a:p>
        </p:txBody>
      </p:sp>
      <p:sp>
        <p:nvSpPr>
          <p:cNvPr id="14" name="TextBox 13"/>
          <p:cNvSpPr txBox="1"/>
          <p:nvPr/>
        </p:nvSpPr>
        <p:spPr>
          <a:xfrm>
            <a:off x="5105400" y="3669268"/>
            <a:ext cx="2819400" cy="369332"/>
          </a:xfrm>
          <a:prstGeom prst="rect">
            <a:avLst/>
          </a:prstGeom>
          <a:noFill/>
        </p:spPr>
        <p:txBody>
          <a:bodyPr wrap="square" rtlCol="0">
            <a:spAutoFit/>
          </a:bodyPr>
          <a:lstStyle/>
          <a:p>
            <a:r>
              <a:rPr lang="en-US" dirty="0"/>
              <a:t>Track your documents</a:t>
            </a:r>
          </a:p>
        </p:txBody>
      </p:sp>
    </p:spTree>
    <p:extLst>
      <p:ext uri="{BB962C8B-B14F-4D97-AF65-F5344CB8AC3E}">
        <p14:creationId xmlns:p14="http://schemas.microsoft.com/office/powerpoint/2010/main" val="759983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600200" y="76200"/>
            <a:ext cx="7086600" cy="838200"/>
          </a:xfrm>
        </p:spPr>
        <p:txBody>
          <a:bodyPr/>
          <a:lstStyle/>
          <a:p>
            <a:pPr eaLnBrk="1" hangingPunct="1"/>
            <a:r>
              <a:rPr lang="en-US" altLang="en-US" dirty="0" err="1">
                <a:solidFill>
                  <a:srgbClr val="FF5000"/>
                </a:solidFill>
              </a:rPr>
              <a:t>BankMobile</a:t>
            </a:r>
            <a:r>
              <a:rPr lang="en-US" altLang="en-US" dirty="0">
                <a:solidFill>
                  <a:srgbClr val="FF5000"/>
                </a:solidFill>
              </a:rPr>
              <a:t> Tiger Card</a:t>
            </a:r>
            <a:endParaRPr lang="en-US" altLang="en-US" sz="3200" dirty="0"/>
          </a:p>
        </p:txBody>
      </p:sp>
      <p:sp>
        <p:nvSpPr>
          <p:cNvPr id="3" name="Rectangle 2"/>
          <p:cNvSpPr/>
          <p:nvPr/>
        </p:nvSpPr>
        <p:spPr>
          <a:xfrm>
            <a:off x="1922016" y="790488"/>
            <a:ext cx="6781800" cy="1477328"/>
          </a:xfrm>
          <a:prstGeom prst="rect">
            <a:avLst/>
          </a:prstGeom>
        </p:spPr>
        <p:txBody>
          <a:bodyPr wrap="square">
            <a:spAutoFit/>
          </a:bodyPr>
          <a:lstStyle/>
          <a:p>
            <a:pPr>
              <a:spcBef>
                <a:spcPts val="0"/>
              </a:spcBef>
              <a:spcAft>
                <a:spcPts val="0"/>
              </a:spcAft>
            </a:pPr>
            <a:r>
              <a:rPr lang="en-US" dirty="0"/>
              <a:t>When you enroll you will be sent a </a:t>
            </a:r>
            <a:r>
              <a:rPr lang="en-US" b="1" dirty="0">
                <a:solidFill>
                  <a:srgbClr val="00B050"/>
                </a:solidFill>
              </a:rPr>
              <a:t>GREEN</a:t>
            </a:r>
            <a:r>
              <a:rPr lang="en-US" dirty="0"/>
              <a:t> envelope from Bank Mobile that is a refund selection kit (no card).  It will give you directions to login and select your refund option, either Tiger Card or your personal bank account.  If you select the Tiger Card then a card is mailed to you.  </a:t>
            </a:r>
          </a:p>
        </p:txBody>
      </p:sp>
      <p:sp>
        <p:nvSpPr>
          <p:cNvPr id="9" name="Content Placeholder 2"/>
          <p:cNvSpPr>
            <a:spLocks noGrp="1"/>
          </p:cNvSpPr>
          <p:nvPr>
            <p:ph idx="1"/>
          </p:nvPr>
        </p:nvSpPr>
        <p:spPr>
          <a:xfrm>
            <a:off x="2819400" y="2344016"/>
            <a:ext cx="6400800" cy="4876800"/>
          </a:xfrm>
        </p:spPr>
        <p:txBody>
          <a:bodyPr/>
          <a:lstStyle/>
          <a:p>
            <a:pPr>
              <a:buBlip>
                <a:blip r:embed="rId3"/>
              </a:buBlip>
            </a:pPr>
            <a:r>
              <a:rPr lang="en-US" sz="1900" dirty="0"/>
              <a:t>The refund card is designed to provide you with a faster way to receive your financial aid or school refunds. Easy Refund is by far the fastest and easiest way to gain access to your refund money - literally the same day ECU processes it. </a:t>
            </a:r>
          </a:p>
          <a:p>
            <a:pPr>
              <a:buBlip>
                <a:blip r:embed="rId3"/>
              </a:buBlip>
            </a:pPr>
            <a:r>
              <a:rPr lang="en-US" sz="1900" dirty="0"/>
              <a:t>Students </a:t>
            </a:r>
            <a:r>
              <a:rPr lang="en-US" sz="1900" b="1" dirty="0"/>
              <a:t>MUST</a:t>
            </a:r>
            <a:r>
              <a:rPr lang="en-US" sz="1900" dirty="0"/>
              <a:t> activate their card at least 3 business days prior to the refund day. Financial aid refunds disbursed through the </a:t>
            </a:r>
            <a:r>
              <a:rPr lang="en-US" sz="1900" dirty="0" err="1"/>
              <a:t>BankMobile</a:t>
            </a:r>
            <a:r>
              <a:rPr lang="en-US" sz="1900" dirty="0"/>
              <a:t> Easy Refund will be applied either directly to the card or to your personal checking account (whichever you choose).</a:t>
            </a:r>
          </a:p>
          <a:p>
            <a:pPr>
              <a:buBlip>
                <a:blip r:embed="rId3"/>
              </a:buBlip>
            </a:pPr>
            <a:r>
              <a:rPr lang="en-US" sz="1900" dirty="0"/>
              <a:t>Remember, even if you are not currently expecting a refund from ECU, we may have a refund for you in the future.</a:t>
            </a:r>
          </a:p>
          <a:p>
            <a:pPr>
              <a:buBlip>
                <a:blip r:embed="rId3"/>
              </a:buBlip>
            </a:pPr>
            <a:r>
              <a:rPr lang="en-US" sz="1900" dirty="0"/>
              <a:t>For additional information please email </a:t>
            </a:r>
            <a:r>
              <a:rPr lang="en-US" sz="1900" dirty="0">
                <a:solidFill>
                  <a:srgbClr val="0000FF"/>
                </a:solidFill>
                <a:hlinkClick r:id="rId4"/>
              </a:rPr>
              <a:t>bridham@ecok.edu</a:t>
            </a:r>
            <a:r>
              <a:rPr lang="en-US" sz="1900" dirty="0">
                <a:solidFill>
                  <a:srgbClr val="0000FF"/>
                </a:solidFill>
              </a:rPr>
              <a:t>.</a:t>
            </a:r>
          </a:p>
        </p:txBody>
      </p:sp>
    </p:spTree>
    <p:extLst>
      <p:ext uri="{BB962C8B-B14F-4D97-AF65-F5344CB8AC3E}">
        <p14:creationId xmlns:p14="http://schemas.microsoft.com/office/powerpoint/2010/main" val="1491481732"/>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447800" y="800100"/>
            <a:ext cx="7543800" cy="4381500"/>
          </a:xfrm>
        </p:spPr>
        <p:txBody>
          <a:bodyPr/>
          <a:lstStyle/>
          <a:p>
            <a:pPr>
              <a:buBlip>
                <a:blip r:embed="rId4"/>
              </a:buBlip>
            </a:pPr>
            <a:r>
              <a:rPr lang="en-US" sz="2000" dirty="0">
                <a:solidFill>
                  <a:srgbClr val="000000"/>
                </a:solidFill>
              </a:rPr>
              <a:t>If you have a disability and require special services, please visit Testing and Accessibility Services in </a:t>
            </a:r>
            <a:r>
              <a:rPr lang="en-US" sz="2000" dirty="0" err="1">
                <a:solidFill>
                  <a:srgbClr val="000000"/>
                </a:solidFill>
              </a:rPr>
              <a:t>Fentem</a:t>
            </a:r>
            <a:r>
              <a:rPr lang="en-US" sz="2000" dirty="0">
                <a:solidFill>
                  <a:srgbClr val="000000"/>
                </a:solidFill>
              </a:rPr>
              <a:t> Hall Room 302.</a:t>
            </a:r>
          </a:p>
          <a:p>
            <a:pPr>
              <a:buBlip>
                <a:blip r:embed="rId4"/>
              </a:buBlip>
            </a:pPr>
            <a:r>
              <a:rPr lang="en-US" sz="2000" dirty="0">
                <a:solidFill>
                  <a:srgbClr val="000000"/>
                </a:solidFill>
              </a:rPr>
              <a:t>Tell your advisor today if:</a:t>
            </a:r>
          </a:p>
          <a:p>
            <a:pPr lvl="1">
              <a:buBlip>
                <a:blip r:embed="rId4"/>
              </a:buBlip>
            </a:pPr>
            <a:r>
              <a:rPr lang="en-US" sz="2000" dirty="0">
                <a:solidFill>
                  <a:srgbClr val="000000"/>
                </a:solidFill>
              </a:rPr>
              <a:t>You have or are planning to complete any AP Exams</a:t>
            </a:r>
          </a:p>
          <a:p>
            <a:pPr lvl="1">
              <a:buBlip>
                <a:blip r:embed="rId4"/>
              </a:buBlip>
            </a:pPr>
            <a:r>
              <a:rPr lang="en-US" sz="2000" dirty="0">
                <a:solidFill>
                  <a:srgbClr val="000000"/>
                </a:solidFill>
              </a:rPr>
              <a:t>You have completed any concurrent courses</a:t>
            </a:r>
          </a:p>
          <a:p>
            <a:pPr lvl="1">
              <a:buBlip>
                <a:blip r:embed="rId4"/>
              </a:buBlip>
            </a:pPr>
            <a:r>
              <a:rPr lang="en-US" sz="2000" dirty="0">
                <a:solidFill>
                  <a:srgbClr val="000000"/>
                </a:solidFill>
              </a:rPr>
              <a:t>You are going to be a student-athlete</a:t>
            </a:r>
          </a:p>
          <a:p>
            <a:pPr lvl="1">
              <a:buBlip>
                <a:blip r:embed="rId4"/>
              </a:buBlip>
            </a:pPr>
            <a:r>
              <a:rPr lang="en-US" sz="2000" dirty="0">
                <a:solidFill>
                  <a:srgbClr val="000000"/>
                </a:solidFill>
              </a:rPr>
              <a:t>You have a job and need to schedule around work hours</a:t>
            </a:r>
          </a:p>
          <a:p>
            <a:pPr lvl="1">
              <a:buBlip>
                <a:blip r:embed="rId4"/>
              </a:buBlip>
            </a:pPr>
            <a:r>
              <a:rPr lang="en-US" sz="2000" dirty="0">
                <a:solidFill>
                  <a:srgbClr val="000000"/>
                </a:solidFill>
              </a:rPr>
              <a:t>You have other needs/duties that require your time</a:t>
            </a:r>
          </a:p>
          <a:p>
            <a:pPr lvl="2">
              <a:buBlip>
                <a:blip r:embed="rId4"/>
              </a:buBlip>
            </a:pPr>
            <a:r>
              <a:rPr lang="en-US" sz="2000" dirty="0">
                <a:solidFill>
                  <a:srgbClr val="000000"/>
                </a:solidFill>
              </a:rPr>
              <a:t>Family duties</a:t>
            </a:r>
          </a:p>
          <a:p>
            <a:pPr lvl="2">
              <a:buBlip>
                <a:blip r:embed="rId4"/>
              </a:buBlip>
            </a:pPr>
            <a:r>
              <a:rPr lang="en-US" sz="2000" dirty="0">
                <a:solidFill>
                  <a:srgbClr val="000000"/>
                </a:solidFill>
              </a:rPr>
              <a:t>Commuting long distance</a:t>
            </a:r>
          </a:p>
        </p:txBody>
      </p:sp>
      <p:sp>
        <p:nvSpPr>
          <p:cNvPr id="6" name="Title 1"/>
          <p:cNvSpPr>
            <a:spLocks noGrp="1"/>
          </p:cNvSpPr>
          <p:nvPr>
            <p:ph type="title"/>
          </p:nvPr>
        </p:nvSpPr>
        <p:spPr>
          <a:xfrm>
            <a:off x="1600200" y="76200"/>
            <a:ext cx="7086600" cy="457200"/>
          </a:xfrm>
        </p:spPr>
        <p:txBody>
          <a:bodyPr/>
          <a:lstStyle/>
          <a:p>
            <a:pPr eaLnBrk="1" hangingPunct="1"/>
            <a:r>
              <a:rPr lang="en-US" altLang="en-US" dirty="0">
                <a:solidFill>
                  <a:srgbClr val="FF5000"/>
                </a:solidFill>
              </a:rPr>
              <a:t>Final Notes</a:t>
            </a:r>
          </a:p>
        </p:txBody>
      </p:sp>
      <p:sp>
        <p:nvSpPr>
          <p:cNvPr id="2" name="TextBox 1"/>
          <p:cNvSpPr txBox="1"/>
          <p:nvPr/>
        </p:nvSpPr>
        <p:spPr>
          <a:xfrm>
            <a:off x="1905000" y="4419600"/>
            <a:ext cx="7239000" cy="677108"/>
          </a:xfrm>
          <a:prstGeom prst="rect">
            <a:avLst/>
          </a:prstGeom>
          <a:noFill/>
        </p:spPr>
        <p:txBody>
          <a:bodyPr wrap="square" rtlCol="0">
            <a:spAutoFit/>
          </a:bodyPr>
          <a:lstStyle/>
          <a:p>
            <a:pPr>
              <a:buBlip>
                <a:blip r:embed="rId4"/>
              </a:buBlip>
            </a:pPr>
            <a:r>
              <a:rPr lang="en-US" sz="2000" dirty="0">
                <a:solidFill>
                  <a:srgbClr val="000000"/>
                </a:solidFill>
              </a:rPr>
              <a:t>See the </a:t>
            </a:r>
            <a:r>
              <a:rPr lang="en-US" sz="2000" dirty="0">
                <a:solidFill>
                  <a:srgbClr val="000000"/>
                </a:solidFill>
                <a:hlinkClick r:id="rId5"/>
              </a:rPr>
              <a:t>Academic Calendar</a:t>
            </a:r>
            <a:r>
              <a:rPr lang="en-US" sz="2000" dirty="0">
                <a:solidFill>
                  <a:srgbClr val="000000"/>
                </a:solidFill>
              </a:rPr>
              <a:t> for important date and deadlines</a:t>
            </a:r>
          </a:p>
          <a:p>
            <a:endParaRPr lang="en-US" dirty="0"/>
          </a:p>
        </p:txBody>
      </p:sp>
    </p:spTree>
    <p:extLst>
      <p:ext uri="{BB962C8B-B14F-4D97-AF65-F5344CB8AC3E}">
        <p14:creationId xmlns:p14="http://schemas.microsoft.com/office/powerpoint/2010/main" val="1315041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447800" y="952500"/>
            <a:ext cx="7467600" cy="5829300"/>
          </a:xfrm>
          <a:solidFill>
            <a:schemeClr val="bg1"/>
          </a:solidFill>
        </p:spPr>
        <p:txBody>
          <a:bodyPr/>
          <a:lstStyle/>
          <a:p>
            <a:pPr>
              <a:buBlip>
                <a:blip r:embed="rId4"/>
              </a:buBlip>
            </a:pPr>
            <a:r>
              <a:rPr lang="en-US" sz="2000" dirty="0">
                <a:solidFill>
                  <a:srgbClr val="000000"/>
                </a:solidFill>
              </a:rPr>
              <a:t>Apply for Housing</a:t>
            </a:r>
            <a:br>
              <a:rPr lang="en-US" sz="2000" dirty="0">
                <a:solidFill>
                  <a:srgbClr val="000000"/>
                </a:solidFill>
              </a:rPr>
            </a:br>
            <a:r>
              <a:rPr lang="en-US" sz="2000" dirty="0">
                <a:solidFill>
                  <a:srgbClr val="000000"/>
                </a:solidFill>
                <a:hlinkClick r:id="rId5"/>
              </a:rPr>
              <a:t>https://www.ecok.edu/housing</a:t>
            </a:r>
            <a:r>
              <a:rPr lang="en-US" sz="2000" dirty="0">
                <a:solidFill>
                  <a:srgbClr val="000000"/>
                </a:solidFill>
              </a:rPr>
              <a:t> </a:t>
            </a:r>
          </a:p>
          <a:p>
            <a:pPr>
              <a:buBlip>
                <a:blip r:embed="rId4"/>
              </a:buBlip>
            </a:pPr>
            <a:r>
              <a:rPr lang="en-US" sz="2000" dirty="0">
                <a:solidFill>
                  <a:srgbClr val="000000"/>
                </a:solidFill>
              </a:rPr>
              <a:t>Submit required immunizations</a:t>
            </a:r>
          </a:p>
          <a:p>
            <a:pPr lvl="1">
              <a:spcBef>
                <a:spcPts val="0"/>
              </a:spcBef>
              <a:buBlip>
                <a:blip r:embed="rId4"/>
              </a:buBlip>
            </a:pPr>
            <a:r>
              <a:rPr lang="en-US" sz="1600" dirty="0">
                <a:solidFill>
                  <a:srgbClr val="000000"/>
                </a:solidFill>
              </a:rPr>
              <a:t>Requirements</a:t>
            </a:r>
            <a:br>
              <a:rPr lang="en-US" sz="1600" dirty="0">
                <a:solidFill>
                  <a:srgbClr val="000000"/>
                </a:solidFill>
              </a:rPr>
            </a:br>
            <a:r>
              <a:rPr lang="en-US" sz="1600" dirty="0">
                <a:solidFill>
                  <a:srgbClr val="000000"/>
                </a:solidFill>
                <a:hlinkClick r:id="rId6"/>
              </a:rPr>
              <a:t>https://www.ecok.edu/sites/default/files/website_files/Current_Students/Student_Services/Health_services/Immunization_Requirements-052019.pdf</a:t>
            </a:r>
            <a:r>
              <a:rPr lang="en-US" sz="1600" dirty="0">
                <a:solidFill>
                  <a:srgbClr val="000000"/>
                </a:solidFill>
              </a:rPr>
              <a:t> </a:t>
            </a:r>
          </a:p>
          <a:p>
            <a:pPr lvl="1">
              <a:buBlip>
                <a:blip r:embed="rId4"/>
              </a:buBlip>
            </a:pPr>
            <a:r>
              <a:rPr lang="en-US" sz="1600" dirty="0"/>
              <a:t>Health Services Information </a:t>
            </a:r>
            <a:br>
              <a:rPr lang="en-US" sz="1600" dirty="0"/>
            </a:br>
            <a:r>
              <a:rPr lang="en-US" sz="1600" dirty="0">
                <a:hlinkClick r:id="rId7"/>
              </a:rPr>
              <a:t>https://www.ecok.edu/current-students/student-services/student-health-services</a:t>
            </a:r>
            <a:endParaRPr lang="en-US" sz="1600" dirty="0">
              <a:solidFill>
                <a:srgbClr val="000000"/>
              </a:solidFill>
            </a:endParaRPr>
          </a:p>
          <a:p>
            <a:pPr>
              <a:buBlip>
                <a:blip r:embed="rId4"/>
              </a:buBlip>
            </a:pPr>
            <a:r>
              <a:rPr lang="en-US" sz="2000" dirty="0">
                <a:solidFill>
                  <a:srgbClr val="000000"/>
                </a:solidFill>
              </a:rPr>
              <a:t>Submit additional/updated academic records</a:t>
            </a:r>
          </a:p>
          <a:p>
            <a:pPr lvl="1">
              <a:buBlip>
                <a:blip r:embed="rId4"/>
              </a:buBlip>
            </a:pPr>
            <a:r>
              <a:rPr lang="en-US" sz="1800" dirty="0">
                <a:solidFill>
                  <a:srgbClr val="000000"/>
                </a:solidFill>
              </a:rPr>
              <a:t>Final high school transcript with grades and graduation date</a:t>
            </a:r>
          </a:p>
          <a:p>
            <a:pPr lvl="1">
              <a:buBlip>
                <a:blip r:embed="rId4"/>
              </a:buBlip>
            </a:pPr>
            <a:r>
              <a:rPr lang="en-US" sz="1800" dirty="0">
                <a:solidFill>
                  <a:srgbClr val="000000"/>
                </a:solidFill>
              </a:rPr>
              <a:t>Official transcript/s from institutions where you completed concurrent coursework</a:t>
            </a:r>
          </a:p>
          <a:p>
            <a:pPr lvl="1">
              <a:buBlip>
                <a:blip r:embed="rId4"/>
              </a:buBlip>
            </a:pPr>
            <a:r>
              <a:rPr lang="en-US" sz="1800" dirty="0">
                <a:solidFill>
                  <a:srgbClr val="000000"/>
                </a:solidFill>
              </a:rPr>
              <a:t>AP/CLEP scores </a:t>
            </a:r>
          </a:p>
          <a:p>
            <a:pPr>
              <a:buBlip>
                <a:blip r:embed="rId4"/>
              </a:buBlip>
            </a:pPr>
            <a:r>
              <a:rPr lang="en-US" sz="2000" dirty="0">
                <a:solidFill>
                  <a:srgbClr val="000000"/>
                </a:solidFill>
              </a:rPr>
              <a:t>Follow up with Financial Aid </a:t>
            </a:r>
            <a:br>
              <a:rPr lang="en-US" sz="2000" dirty="0">
                <a:solidFill>
                  <a:srgbClr val="000000"/>
                </a:solidFill>
              </a:rPr>
            </a:br>
            <a:r>
              <a:rPr lang="en-US" sz="1800" dirty="0">
                <a:hlinkClick r:id="rId8"/>
              </a:rPr>
              <a:t>https://www.ecok.edu/current-students/paying-college/financial-aid</a:t>
            </a:r>
            <a:r>
              <a:rPr lang="en-US" sz="1800" dirty="0"/>
              <a:t> </a:t>
            </a:r>
            <a:endParaRPr lang="en-US" sz="1800" dirty="0">
              <a:solidFill>
                <a:srgbClr val="000000"/>
              </a:solidFill>
            </a:endParaRPr>
          </a:p>
          <a:p>
            <a:pPr marL="0" indent="0">
              <a:buNone/>
            </a:pPr>
            <a:endParaRPr lang="en-US" sz="2400" dirty="0">
              <a:solidFill>
                <a:srgbClr val="000000"/>
              </a:solidFill>
            </a:endParaRPr>
          </a:p>
        </p:txBody>
      </p:sp>
      <p:sp>
        <p:nvSpPr>
          <p:cNvPr id="6" name="Title 1"/>
          <p:cNvSpPr>
            <a:spLocks noGrp="1"/>
          </p:cNvSpPr>
          <p:nvPr>
            <p:ph type="title"/>
          </p:nvPr>
        </p:nvSpPr>
        <p:spPr>
          <a:xfrm>
            <a:off x="1600200" y="76200"/>
            <a:ext cx="7086600" cy="457200"/>
          </a:xfrm>
        </p:spPr>
        <p:txBody>
          <a:bodyPr/>
          <a:lstStyle/>
          <a:p>
            <a:pPr eaLnBrk="1" hangingPunct="1"/>
            <a:r>
              <a:rPr lang="en-US" altLang="en-US" dirty="0">
                <a:solidFill>
                  <a:srgbClr val="FF5000"/>
                </a:solidFill>
              </a:rPr>
              <a:t>Next steps</a:t>
            </a:r>
          </a:p>
        </p:txBody>
      </p:sp>
    </p:spTree>
    <p:extLst>
      <p:ext uri="{BB962C8B-B14F-4D97-AF65-F5344CB8AC3E}">
        <p14:creationId xmlns:p14="http://schemas.microsoft.com/office/powerpoint/2010/main" val="425580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447800" y="952500"/>
            <a:ext cx="7467600" cy="2628900"/>
          </a:xfrm>
          <a:solidFill>
            <a:schemeClr val="bg1"/>
          </a:solidFill>
        </p:spPr>
        <p:txBody>
          <a:bodyPr/>
          <a:lstStyle/>
          <a:p>
            <a:pPr>
              <a:buBlip>
                <a:blip r:embed="rId4"/>
              </a:buBlip>
            </a:pPr>
            <a:r>
              <a:rPr lang="en-US" sz="2000" dirty="0">
                <a:solidFill>
                  <a:srgbClr val="000000"/>
                </a:solidFill>
              </a:rPr>
              <a:t>Obtain required course materials </a:t>
            </a:r>
            <a:r>
              <a:rPr lang="en-US" sz="2000" dirty="0">
                <a:hlinkClick r:id="rId5"/>
              </a:rPr>
              <a:t>http://www.</a:t>
            </a:r>
            <a:r>
              <a:rPr lang="en-US" sz="1800" dirty="0">
                <a:hlinkClick r:id="rId5"/>
              </a:rPr>
              <a:t>ecubookstore</a:t>
            </a:r>
            <a:r>
              <a:rPr lang="en-US" sz="2000" dirty="0">
                <a:hlinkClick r:id="rId5"/>
              </a:rPr>
              <a:t>.com/home</a:t>
            </a:r>
            <a:endParaRPr lang="en-US" sz="2000" dirty="0">
              <a:solidFill>
                <a:srgbClr val="000000"/>
              </a:solidFill>
            </a:endParaRPr>
          </a:p>
          <a:p>
            <a:pPr>
              <a:buBlip>
                <a:blip r:embed="rId4"/>
              </a:buBlip>
            </a:pPr>
            <a:r>
              <a:rPr lang="en-US" sz="2000" dirty="0">
                <a:solidFill>
                  <a:srgbClr val="000000"/>
                </a:solidFill>
              </a:rPr>
              <a:t>Secure a Student ID &amp; Parking Pass from the Information Desk at the University Center</a:t>
            </a:r>
          </a:p>
          <a:p>
            <a:pPr>
              <a:buBlip>
                <a:blip r:embed="rId4"/>
              </a:buBlip>
            </a:pPr>
            <a:r>
              <a:rPr lang="en-US" sz="2000" dirty="0">
                <a:solidFill>
                  <a:srgbClr val="000000"/>
                </a:solidFill>
              </a:rPr>
              <a:t>Find your classrooms and become familiar with the camps</a:t>
            </a:r>
            <a:br>
              <a:rPr lang="en-US" sz="2000" dirty="0">
                <a:solidFill>
                  <a:srgbClr val="000000"/>
                </a:solidFill>
              </a:rPr>
            </a:br>
            <a:r>
              <a:rPr lang="en-US" sz="2000" dirty="0">
                <a:hlinkClick r:id="rId6"/>
              </a:rPr>
              <a:t>https://www.ecok.edu/about-east-central-university/campus-map</a:t>
            </a:r>
            <a:endParaRPr lang="en-US" sz="2000" dirty="0">
              <a:solidFill>
                <a:srgbClr val="000000"/>
              </a:solidFill>
            </a:endParaRPr>
          </a:p>
        </p:txBody>
      </p:sp>
      <p:sp>
        <p:nvSpPr>
          <p:cNvPr id="6" name="Title 1"/>
          <p:cNvSpPr>
            <a:spLocks noGrp="1"/>
          </p:cNvSpPr>
          <p:nvPr>
            <p:ph type="title"/>
          </p:nvPr>
        </p:nvSpPr>
        <p:spPr>
          <a:xfrm>
            <a:off x="1600200" y="76200"/>
            <a:ext cx="7086600" cy="457200"/>
          </a:xfrm>
        </p:spPr>
        <p:txBody>
          <a:bodyPr/>
          <a:lstStyle/>
          <a:p>
            <a:pPr eaLnBrk="1" hangingPunct="1"/>
            <a:r>
              <a:rPr lang="en-US" altLang="en-US" dirty="0">
                <a:solidFill>
                  <a:srgbClr val="FF5000"/>
                </a:solidFill>
              </a:rPr>
              <a:t>Next steps cont’d</a:t>
            </a:r>
          </a:p>
        </p:txBody>
      </p:sp>
      <p:pic>
        <p:nvPicPr>
          <p:cNvPr id="3" name="Picture 2">
            <a:extLst>
              <a:ext uri="{FF2B5EF4-FFF2-40B4-BE49-F238E27FC236}">
                <a16:creationId xmlns:a16="http://schemas.microsoft.com/office/drawing/2014/main" id="{3547671A-E425-4B12-B8BE-D6529857E7C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692"/>
          <a:stretch/>
        </p:blipFill>
        <p:spPr>
          <a:xfrm>
            <a:off x="3033261" y="3276600"/>
            <a:ext cx="5342549" cy="3505200"/>
          </a:xfrm>
          <a:prstGeom prst="rect">
            <a:avLst/>
          </a:prstGeom>
        </p:spPr>
      </p:pic>
    </p:spTree>
    <p:extLst>
      <p:ext uri="{BB962C8B-B14F-4D97-AF65-F5344CB8AC3E}">
        <p14:creationId xmlns:p14="http://schemas.microsoft.com/office/powerpoint/2010/main" val="79130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133600" y="914400"/>
            <a:ext cx="6781800" cy="5715000"/>
          </a:xfrm>
        </p:spPr>
        <p:txBody>
          <a:bodyPr/>
          <a:lstStyle/>
          <a:p>
            <a:pPr>
              <a:buBlip>
                <a:blip r:embed="rId3"/>
              </a:buBlip>
            </a:pPr>
            <a:r>
              <a:rPr lang="en-US" altLang="en-US" sz="2400" dirty="0"/>
              <a:t>Prefixes indicate the department</a:t>
            </a:r>
          </a:p>
          <a:p>
            <a:pPr lvl="1">
              <a:buBlip>
                <a:blip r:embed="rId3"/>
              </a:buBlip>
            </a:pPr>
            <a:r>
              <a:rPr lang="en-US" altLang="en-US" sz="1800" dirty="0"/>
              <a:t>BIOL = Biology</a:t>
            </a:r>
          </a:p>
          <a:p>
            <a:pPr lvl="1">
              <a:buBlip>
                <a:blip r:embed="rId3"/>
              </a:buBlip>
            </a:pPr>
            <a:r>
              <a:rPr lang="en-US" altLang="en-US" sz="1800" dirty="0"/>
              <a:t>NRSG = Nursing</a:t>
            </a:r>
          </a:p>
          <a:p>
            <a:pPr lvl="1">
              <a:buBlip>
                <a:blip r:embed="rId3"/>
              </a:buBlip>
            </a:pPr>
            <a:r>
              <a:rPr lang="en-US" altLang="en-US" sz="1800" dirty="0"/>
              <a:t>PSYCH = Psychology</a:t>
            </a:r>
          </a:p>
          <a:p>
            <a:pPr lvl="1">
              <a:buBlip>
                <a:blip r:embed="rId3"/>
              </a:buBlip>
            </a:pPr>
            <a:r>
              <a:rPr lang="en-US" altLang="en-US" sz="1800" dirty="0"/>
              <a:t>EDUC = Education</a:t>
            </a:r>
          </a:p>
          <a:p>
            <a:pPr lvl="1">
              <a:buBlip>
                <a:blip r:embed="rId3"/>
              </a:buBlip>
            </a:pPr>
            <a:r>
              <a:rPr lang="en-US" altLang="en-US" sz="1800" dirty="0"/>
              <a:t>KIN = Kinesiology</a:t>
            </a:r>
          </a:p>
          <a:p>
            <a:pPr>
              <a:buBlip>
                <a:blip r:embed="rId3"/>
              </a:buBlip>
            </a:pPr>
            <a:r>
              <a:rPr lang="en-US" altLang="en-US" sz="2400" dirty="0"/>
              <a:t>First number in course code indicates the class level of the course</a:t>
            </a:r>
          </a:p>
          <a:p>
            <a:pPr lvl="1">
              <a:buBlip>
                <a:blip r:embed="rId3"/>
              </a:buBlip>
            </a:pPr>
            <a:r>
              <a:rPr lang="en-US" altLang="en-US" sz="1800" dirty="0"/>
              <a:t>MATH </a:t>
            </a:r>
            <a:r>
              <a:rPr lang="en-US" altLang="en-US" sz="1800" b="1" dirty="0">
                <a:solidFill>
                  <a:srgbClr val="FF5000"/>
                </a:solidFill>
              </a:rPr>
              <a:t>0</a:t>
            </a:r>
            <a:r>
              <a:rPr lang="en-US" altLang="en-US" sz="1800" dirty="0"/>
              <a:t>214 = Remedial</a:t>
            </a:r>
          </a:p>
          <a:p>
            <a:pPr lvl="1">
              <a:buBlip>
                <a:blip r:embed="rId3"/>
              </a:buBlip>
            </a:pPr>
            <a:r>
              <a:rPr lang="en-US" altLang="en-US" sz="1800" dirty="0"/>
              <a:t>ENG </a:t>
            </a:r>
            <a:r>
              <a:rPr lang="en-US" altLang="en-US" sz="1800" b="1" dirty="0">
                <a:solidFill>
                  <a:srgbClr val="FF5000"/>
                </a:solidFill>
              </a:rPr>
              <a:t>1</a:t>
            </a:r>
            <a:r>
              <a:rPr lang="en-US" altLang="en-US" sz="1800" dirty="0"/>
              <a:t>113 = Freshmen</a:t>
            </a:r>
          </a:p>
          <a:p>
            <a:pPr lvl="1">
              <a:buBlip>
                <a:blip r:embed="rId3"/>
              </a:buBlip>
            </a:pPr>
            <a:r>
              <a:rPr lang="en-US" altLang="en-US" sz="1800" dirty="0"/>
              <a:t>HIST </a:t>
            </a:r>
            <a:r>
              <a:rPr lang="en-US" altLang="en-US" sz="1800" b="1" dirty="0">
                <a:solidFill>
                  <a:srgbClr val="FF5000"/>
                </a:solidFill>
              </a:rPr>
              <a:t>2</a:t>
            </a:r>
            <a:r>
              <a:rPr lang="en-US" altLang="en-US" sz="1800" dirty="0"/>
              <a:t>483 = Sophomore</a:t>
            </a:r>
          </a:p>
          <a:p>
            <a:pPr lvl="1">
              <a:buBlip>
                <a:blip r:embed="rId3"/>
              </a:buBlip>
            </a:pPr>
            <a:r>
              <a:rPr lang="en-US" altLang="en-US" sz="1800" dirty="0"/>
              <a:t>PSYCH </a:t>
            </a:r>
            <a:r>
              <a:rPr lang="en-US" altLang="en-US" sz="1800" b="1" dirty="0">
                <a:solidFill>
                  <a:srgbClr val="FF5000"/>
                </a:solidFill>
              </a:rPr>
              <a:t>3</a:t>
            </a:r>
            <a:r>
              <a:rPr lang="en-US" altLang="en-US" sz="1800" dirty="0"/>
              <a:t>833 = Junior</a:t>
            </a:r>
          </a:p>
          <a:p>
            <a:pPr lvl="1">
              <a:buBlip>
                <a:blip r:embed="rId3"/>
              </a:buBlip>
            </a:pPr>
            <a:r>
              <a:rPr lang="en-US" altLang="en-US" sz="1800" dirty="0"/>
              <a:t>ART </a:t>
            </a:r>
            <a:r>
              <a:rPr lang="en-US" altLang="en-US" sz="1800" b="1" dirty="0">
                <a:solidFill>
                  <a:srgbClr val="FF5000"/>
                </a:solidFill>
              </a:rPr>
              <a:t>4</a:t>
            </a:r>
            <a:r>
              <a:rPr lang="en-US" altLang="en-US" sz="1800" dirty="0"/>
              <a:t>412 = Senior</a:t>
            </a:r>
          </a:p>
          <a:p>
            <a:pPr lvl="2">
              <a:buBlip>
                <a:blip r:embed="rId3"/>
              </a:buBlip>
            </a:pPr>
            <a:r>
              <a:rPr lang="en-US" altLang="en-US" sz="1600" dirty="0"/>
              <a:t>These are just suggestions as to the type of classwork required to pass the course</a:t>
            </a:r>
          </a:p>
          <a:p>
            <a:pPr lvl="2">
              <a:buBlip>
                <a:blip r:embed="rId3"/>
              </a:buBlip>
            </a:pPr>
            <a:r>
              <a:rPr lang="en-US" sz="1600" dirty="0">
                <a:solidFill>
                  <a:srgbClr val="000000"/>
                </a:solidFill>
              </a:rPr>
              <a:t>Zero-level courses must be completed within 24 credit hours or you are blocked from taking anything else</a:t>
            </a:r>
          </a:p>
        </p:txBody>
      </p:sp>
      <p:sp>
        <p:nvSpPr>
          <p:cNvPr id="6" name="Title 1"/>
          <p:cNvSpPr>
            <a:spLocks noGrp="1"/>
          </p:cNvSpPr>
          <p:nvPr>
            <p:ph type="title"/>
          </p:nvPr>
        </p:nvSpPr>
        <p:spPr>
          <a:xfrm>
            <a:off x="1600200" y="76200"/>
            <a:ext cx="7086600" cy="990600"/>
          </a:xfrm>
        </p:spPr>
        <p:txBody>
          <a:bodyPr/>
          <a:lstStyle/>
          <a:p>
            <a:pPr eaLnBrk="1" hangingPunct="1"/>
            <a:r>
              <a:rPr lang="en-US" altLang="en-US" dirty="0">
                <a:solidFill>
                  <a:srgbClr val="FF5000"/>
                </a:solidFill>
              </a:rPr>
              <a:t>Course Codes</a:t>
            </a:r>
          </a:p>
        </p:txBody>
      </p:sp>
    </p:spTree>
    <p:extLst>
      <p:ext uri="{BB962C8B-B14F-4D97-AF65-F5344CB8AC3E}">
        <p14:creationId xmlns:p14="http://schemas.microsoft.com/office/powerpoint/2010/main" val="143870543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90800" y="914400"/>
            <a:ext cx="6400800" cy="5715000"/>
          </a:xfrm>
        </p:spPr>
        <p:txBody>
          <a:bodyPr/>
          <a:lstStyle/>
          <a:p>
            <a:pPr>
              <a:buBlip>
                <a:blip r:embed="rId3"/>
              </a:buBlip>
            </a:pPr>
            <a:r>
              <a:rPr lang="en-US" altLang="en-US" sz="2800" dirty="0"/>
              <a:t>Last number in course code indicates the amount of credit hours for the course</a:t>
            </a:r>
          </a:p>
          <a:p>
            <a:pPr lvl="1">
              <a:buBlip>
                <a:blip r:embed="rId3"/>
              </a:buBlip>
            </a:pPr>
            <a:r>
              <a:rPr lang="en-US" altLang="en-US" sz="2000" dirty="0"/>
              <a:t>UNIV 100</a:t>
            </a:r>
            <a:r>
              <a:rPr lang="en-US" altLang="en-US" sz="2000" b="1" dirty="0"/>
              <a:t>1</a:t>
            </a:r>
            <a:r>
              <a:rPr lang="en-US" altLang="en-US" sz="2000" dirty="0"/>
              <a:t> = 1 hour</a:t>
            </a:r>
          </a:p>
          <a:p>
            <a:pPr lvl="1">
              <a:buBlip>
                <a:blip r:embed="rId3"/>
              </a:buBlip>
            </a:pPr>
            <a:r>
              <a:rPr lang="en-US" altLang="en-US" sz="2000" dirty="0"/>
              <a:t>NRSG 114</a:t>
            </a:r>
            <a:r>
              <a:rPr lang="en-US" altLang="en-US" sz="2000" b="1" dirty="0"/>
              <a:t>2</a:t>
            </a:r>
            <a:r>
              <a:rPr lang="en-US" altLang="en-US" sz="2000" dirty="0"/>
              <a:t> = 2 hours</a:t>
            </a:r>
          </a:p>
          <a:p>
            <a:pPr lvl="1">
              <a:buBlip>
                <a:blip r:embed="rId3"/>
              </a:buBlip>
            </a:pPr>
            <a:r>
              <a:rPr lang="en-US" altLang="en-US" sz="2000" dirty="0"/>
              <a:t>ENG 111</a:t>
            </a:r>
            <a:r>
              <a:rPr lang="en-US" altLang="en-US" sz="2000" b="1" dirty="0"/>
              <a:t>3</a:t>
            </a:r>
            <a:r>
              <a:rPr lang="en-US" altLang="en-US" sz="2000" dirty="0"/>
              <a:t> = 3 hours</a:t>
            </a:r>
          </a:p>
          <a:p>
            <a:pPr lvl="1">
              <a:buBlip>
                <a:blip r:embed="rId3"/>
              </a:buBlip>
            </a:pPr>
            <a:r>
              <a:rPr lang="en-US" altLang="en-US" sz="2000" dirty="0"/>
              <a:t>BIOL 111</a:t>
            </a:r>
            <a:r>
              <a:rPr lang="en-US" altLang="en-US" sz="2000" b="1" dirty="0"/>
              <a:t>4</a:t>
            </a:r>
            <a:r>
              <a:rPr lang="en-US" altLang="en-US" sz="2000" dirty="0"/>
              <a:t> = 4 hours</a:t>
            </a:r>
          </a:p>
          <a:p>
            <a:pPr>
              <a:buBlip>
                <a:blip r:embed="rId3"/>
              </a:buBlip>
            </a:pPr>
            <a:r>
              <a:rPr lang="en-US" altLang="en-US" sz="2800" dirty="0"/>
              <a:t>For three credit hour courses…</a:t>
            </a:r>
          </a:p>
          <a:p>
            <a:pPr lvl="1">
              <a:buBlip>
                <a:blip r:embed="rId3"/>
              </a:buBlip>
            </a:pPr>
            <a:r>
              <a:rPr lang="en-US" altLang="en-US" sz="2000" dirty="0"/>
              <a:t>M W F courses typically meet 50 minutes each day</a:t>
            </a:r>
          </a:p>
          <a:p>
            <a:pPr lvl="1">
              <a:buBlip>
                <a:blip r:embed="rId3"/>
              </a:buBlip>
            </a:pPr>
            <a:r>
              <a:rPr lang="en-US" altLang="en-US" sz="2000" dirty="0"/>
              <a:t>T R courses typically meet 75 minutes each day</a:t>
            </a:r>
          </a:p>
          <a:p>
            <a:pPr lvl="1">
              <a:buBlip>
                <a:blip r:embed="rId3"/>
              </a:buBlip>
            </a:pPr>
            <a:r>
              <a:rPr lang="en-US" altLang="en-US" sz="2000" dirty="0"/>
              <a:t>Blended classes (some seat time and some online time)</a:t>
            </a:r>
          </a:p>
          <a:p>
            <a:pPr lvl="1">
              <a:buBlip>
                <a:blip r:embed="rId3"/>
              </a:buBlip>
            </a:pPr>
            <a:r>
              <a:rPr lang="en-US" altLang="en-US" sz="2000" dirty="0"/>
              <a:t>Online classes (must log in first day of session/many have assignments due the first few days, NOT AT YOUR OWN PACE COURSE)</a:t>
            </a:r>
          </a:p>
        </p:txBody>
      </p:sp>
      <p:sp>
        <p:nvSpPr>
          <p:cNvPr id="6" name="Title 1"/>
          <p:cNvSpPr>
            <a:spLocks noGrp="1"/>
          </p:cNvSpPr>
          <p:nvPr>
            <p:ph type="title"/>
          </p:nvPr>
        </p:nvSpPr>
        <p:spPr>
          <a:xfrm>
            <a:off x="1600200" y="76200"/>
            <a:ext cx="7086600" cy="990600"/>
          </a:xfrm>
        </p:spPr>
        <p:txBody>
          <a:bodyPr/>
          <a:lstStyle/>
          <a:p>
            <a:pPr eaLnBrk="1" hangingPunct="1"/>
            <a:r>
              <a:rPr lang="en-US" altLang="en-US" dirty="0">
                <a:solidFill>
                  <a:srgbClr val="FF5000"/>
                </a:solidFill>
              </a:rPr>
              <a:t>Course Codes</a:t>
            </a:r>
          </a:p>
        </p:txBody>
      </p:sp>
    </p:spTree>
    <p:extLst>
      <p:ext uri="{BB962C8B-B14F-4D97-AF65-F5344CB8AC3E}">
        <p14:creationId xmlns:p14="http://schemas.microsoft.com/office/powerpoint/2010/main" val="2934511818"/>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590800" y="1066800"/>
            <a:ext cx="6400800" cy="5715000"/>
          </a:xfrm>
        </p:spPr>
        <p:txBody>
          <a:bodyPr/>
          <a:lstStyle/>
          <a:p>
            <a:pPr marL="0" indent="0">
              <a:buNone/>
            </a:pPr>
            <a:r>
              <a:rPr lang="en-US" altLang="en-US" sz="2000" dirty="0"/>
              <a:t>UNIV 	1001 	Freshman Seminar</a:t>
            </a:r>
          </a:p>
          <a:p>
            <a:pPr marL="0" indent="0">
              <a:buNone/>
            </a:pPr>
            <a:r>
              <a:rPr lang="en-US" altLang="en-US" sz="2000" dirty="0"/>
              <a:t>ENG 	1113 	Freshman Composition I</a:t>
            </a:r>
          </a:p>
          <a:p>
            <a:pPr marL="0" indent="0">
              <a:buNone/>
            </a:pPr>
            <a:r>
              <a:rPr lang="en-US" altLang="en-US" sz="2000" dirty="0"/>
              <a:t>MATH 	0214 	Intermediate Algebra</a:t>
            </a:r>
          </a:p>
          <a:p>
            <a:pPr marL="0" indent="0">
              <a:buNone/>
            </a:pPr>
            <a:r>
              <a:rPr lang="en-US" altLang="en-US" sz="2000" dirty="0"/>
              <a:t>COMM	1113 	Fundamentals of Human Communication</a:t>
            </a:r>
          </a:p>
          <a:p>
            <a:pPr marL="0" indent="0">
              <a:buNone/>
            </a:pPr>
            <a:r>
              <a:rPr lang="en-US" altLang="en-US" sz="2000" dirty="0"/>
              <a:t>KIN	2122 	Choices in Wellness</a:t>
            </a:r>
          </a:p>
          <a:p>
            <a:pPr marL="0" indent="0">
              <a:buNone/>
            </a:pPr>
            <a:endParaRPr lang="en-US" altLang="en-US" sz="2000" dirty="0"/>
          </a:p>
          <a:p>
            <a:pPr marL="0" indent="0">
              <a:buNone/>
            </a:pPr>
            <a:r>
              <a:rPr lang="en-US" altLang="en-US" sz="2000" dirty="0"/>
              <a:t>Total hours 13</a:t>
            </a:r>
          </a:p>
          <a:p>
            <a:pPr marL="0" indent="0">
              <a:buNone/>
            </a:pPr>
            <a:endParaRPr lang="en-US" altLang="en-US" sz="2000" dirty="0"/>
          </a:p>
          <a:p>
            <a:pPr marL="0" indent="0">
              <a:buNone/>
            </a:pPr>
            <a:r>
              <a:rPr lang="en-US" altLang="en-US" sz="2000" dirty="0"/>
              <a:t>That is equal to about </a:t>
            </a:r>
            <a:r>
              <a:rPr lang="en-US" altLang="en-US" sz="2000" b="1" dirty="0"/>
              <a:t>39</a:t>
            </a:r>
            <a:r>
              <a:rPr lang="en-US" altLang="en-US" sz="2000" dirty="0"/>
              <a:t> hours a week of classes, reading, studying, doing homework, meeting with project teams, etc.</a:t>
            </a:r>
          </a:p>
          <a:p>
            <a:pPr marL="0" indent="0">
              <a:buNone/>
            </a:pPr>
            <a:endParaRPr lang="en-US" altLang="en-US" sz="2000" dirty="0"/>
          </a:p>
        </p:txBody>
      </p:sp>
      <p:sp>
        <p:nvSpPr>
          <p:cNvPr id="6" name="Title 1"/>
          <p:cNvSpPr>
            <a:spLocks noGrp="1"/>
          </p:cNvSpPr>
          <p:nvPr>
            <p:ph type="title"/>
          </p:nvPr>
        </p:nvSpPr>
        <p:spPr>
          <a:xfrm>
            <a:off x="1600200" y="76200"/>
            <a:ext cx="7086600" cy="990600"/>
          </a:xfrm>
        </p:spPr>
        <p:txBody>
          <a:bodyPr/>
          <a:lstStyle/>
          <a:p>
            <a:pPr eaLnBrk="1" hangingPunct="1"/>
            <a:r>
              <a:rPr lang="en-US" altLang="en-US" dirty="0">
                <a:solidFill>
                  <a:srgbClr val="FF5000"/>
                </a:solidFill>
              </a:rPr>
              <a:t>Course Codes</a:t>
            </a:r>
            <a:br>
              <a:rPr lang="en-US" altLang="en-US" dirty="0">
                <a:solidFill>
                  <a:srgbClr val="FF5000"/>
                </a:solidFill>
              </a:rPr>
            </a:br>
            <a:r>
              <a:rPr lang="en-US" altLang="en-US" sz="2000" dirty="0">
                <a:solidFill>
                  <a:srgbClr val="FF5000"/>
                </a:solidFill>
              </a:rPr>
              <a:t>Example Schedule</a:t>
            </a:r>
            <a:endParaRPr lang="en-US" altLang="en-US" dirty="0">
              <a:solidFill>
                <a:srgbClr val="FF5000"/>
              </a:solidFill>
            </a:endParaRPr>
          </a:p>
        </p:txBody>
      </p:sp>
      <p:cxnSp>
        <p:nvCxnSpPr>
          <p:cNvPr id="3" name="Straight Connector 2"/>
          <p:cNvCxnSpPr/>
          <p:nvPr/>
        </p:nvCxnSpPr>
        <p:spPr>
          <a:xfrm>
            <a:off x="2667000" y="2895600"/>
            <a:ext cx="586740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73306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447800" y="76200"/>
            <a:ext cx="7239000" cy="863411"/>
          </a:xfrm>
        </p:spPr>
        <p:txBody>
          <a:bodyPr/>
          <a:lstStyle/>
          <a:p>
            <a:pPr eaLnBrk="1" hangingPunct="1"/>
            <a:r>
              <a:rPr lang="en-US" altLang="en-US" dirty="0">
                <a:solidFill>
                  <a:srgbClr val="FF5000"/>
                </a:solidFill>
              </a:rPr>
              <a:t>Other Schedule Considerations</a:t>
            </a:r>
          </a:p>
        </p:txBody>
      </p:sp>
      <p:sp>
        <p:nvSpPr>
          <p:cNvPr id="2" name="Content Placeholder 1">
            <a:extLst>
              <a:ext uri="{FF2B5EF4-FFF2-40B4-BE49-F238E27FC236}">
                <a16:creationId xmlns:a16="http://schemas.microsoft.com/office/drawing/2014/main" id="{2F61B55D-0273-4778-ACB3-3C4609024ED5}"/>
              </a:ext>
            </a:extLst>
          </p:cNvPr>
          <p:cNvSpPr>
            <a:spLocks noGrp="1"/>
          </p:cNvSpPr>
          <p:nvPr>
            <p:ph idx="1"/>
          </p:nvPr>
        </p:nvSpPr>
        <p:spPr>
          <a:xfrm>
            <a:off x="215721" y="1600200"/>
            <a:ext cx="8759243" cy="5181600"/>
          </a:xfrm>
          <a:solidFill>
            <a:schemeClr val="bg1"/>
          </a:solidFill>
        </p:spPr>
        <p:txBody>
          <a:bodyPr/>
          <a:lstStyle/>
          <a:p>
            <a:r>
              <a:rPr lang="en-US" sz="2000" dirty="0"/>
              <a:t>Courses may have varying begin/end dates </a:t>
            </a:r>
            <a:r>
              <a:rPr lang="en-US" sz="1800" baseline="30000" dirty="0"/>
              <a:t>(1)</a:t>
            </a:r>
            <a:br>
              <a:rPr lang="en-US" sz="1800" baseline="30000" dirty="0"/>
            </a:br>
            <a:r>
              <a:rPr lang="en-US" sz="1200" b="1" dirty="0"/>
              <a:t>NOTE:  </a:t>
            </a:r>
            <a:r>
              <a:rPr lang="en-US" sz="1200" dirty="0"/>
              <a:t>Financial Aid is calculated based on the hours enrolled at the time of </a:t>
            </a:r>
            <a:r>
              <a:rPr lang="en-US" sz="1200" b="1" dirty="0"/>
              <a:t>last day to drop full semester classes with 100% refund</a:t>
            </a:r>
            <a:r>
              <a:rPr lang="en-US" sz="1200" dirty="0"/>
              <a:t/>
            </a:r>
            <a:br>
              <a:rPr lang="en-US" sz="1200" dirty="0"/>
            </a:br>
            <a:r>
              <a:rPr lang="en-US" sz="1200" u="sng" dirty="0">
                <a:hlinkClick r:id="rId3"/>
              </a:rPr>
              <a:t>https://www.ecok.edu/current-students/paying-college/financial-aid/financial-aid-modules</a:t>
            </a:r>
            <a:endParaRPr lang="en-US" sz="1200" b="1" baseline="30000" dirty="0"/>
          </a:p>
          <a:p>
            <a:r>
              <a:rPr lang="en-US" sz="2000" dirty="0"/>
              <a:t>Courses may be offered face-to-face, blended, or web </a:t>
            </a:r>
            <a:r>
              <a:rPr lang="en-US" sz="1800" baseline="30000" dirty="0"/>
              <a:t>(2)</a:t>
            </a:r>
            <a:endParaRPr lang="en-US" sz="1600" baseline="30000" dirty="0"/>
          </a:p>
          <a:p>
            <a:pPr lvl="1"/>
            <a:r>
              <a:rPr lang="en-US" sz="1800" dirty="0"/>
              <a:t>Face-to-face courses meet with a live professor at a designated learning site indicated on the schedule.  </a:t>
            </a:r>
            <a:r>
              <a:rPr lang="en-US" sz="1400" dirty="0"/>
              <a:t>*These courses may still use Blackboard for distribution of course materials and submission of assignments</a:t>
            </a:r>
          </a:p>
          <a:p>
            <a:pPr lvl="1"/>
            <a:r>
              <a:rPr lang="en-US" sz="1800" dirty="0"/>
              <a:t>Blended courses have a combination of face-to-face meetings along with work required </a:t>
            </a:r>
          </a:p>
          <a:p>
            <a:pPr lvl="1"/>
            <a:r>
              <a:rPr lang="en-US" sz="1800" dirty="0"/>
              <a:t>Web classes have no face-to-face requirements; coursework is typically conducted through Blackboard</a:t>
            </a:r>
          </a:p>
          <a:p>
            <a:pPr lvl="2"/>
            <a:r>
              <a:rPr lang="en-US" sz="1600" dirty="0"/>
              <a:t>Web classes will require </a:t>
            </a:r>
            <a:r>
              <a:rPr lang="en-US" sz="1600" dirty="0" err="1"/>
              <a:t>Respondus</a:t>
            </a:r>
            <a:r>
              <a:rPr lang="en-US" sz="1600" dirty="0"/>
              <a:t> Lockdown Browser and video/audio capabilities</a:t>
            </a:r>
          </a:p>
          <a:p>
            <a:pPr lvl="2"/>
            <a:r>
              <a:rPr lang="en-US" sz="1600" dirty="0"/>
              <a:t>Web courses have </a:t>
            </a:r>
            <a:r>
              <a:rPr lang="en-US" sz="1600" u="sng" dirty="0"/>
              <a:t>additional fees</a:t>
            </a:r>
          </a:p>
          <a:p>
            <a:r>
              <a:rPr lang="en-US" sz="2000" dirty="0"/>
              <a:t>Courses may require specific technology, materials or resources </a:t>
            </a:r>
            <a:r>
              <a:rPr lang="en-US" sz="1600" dirty="0"/>
              <a:t>(information provided in the course syllabus and/or the bookstore textbook information)</a:t>
            </a:r>
          </a:p>
          <a:p>
            <a:r>
              <a:rPr lang="en-US" sz="2000" dirty="0"/>
              <a:t>Courses may have fees not provided in the sample cost of attendance information </a:t>
            </a:r>
            <a:r>
              <a:rPr lang="en-US" sz="1600" dirty="0"/>
              <a:t>(see full list of fees from the </a:t>
            </a:r>
            <a:r>
              <a:rPr lang="en-US" sz="1600" dirty="0">
                <a:hlinkClick r:id="rId4"/>
              </a:rPr>
              <a:t>Office of the Bursar</a:t>
            </a:r>
            <a:r>
              <a:rPr lang="en-US" sz="1600" dirty="0"/>
              <a:t>)</a:t>
            </a:r>
          </a:p>
        </p:txBody>
      </p:sp>
      <p:grpSp>
        <p:nvGrpSpPr>
          <p:cNvPr id="17" name="Group 16">
            <a:extLst>
              <a:ext uri="{FF2B5EF4-FFF2-40B4-BE49-F238E27FC236}">
                <a16:creationId xmlns:a16="http://schemas.microsoft.com/office/drawing/2014/main" id="{CC907F41-65A2-4CE0-BF27-59CAB71D1BE1}"/>
              </a:ext>
            </a:extLst>
          </p:cNvPr>
          <p:cNvGrpSpPr/>
          <p:nvPr/>
        </p:nvGrpSpPr>
        <p:grpSpPr>
          <a:xfrm>
            <a:off x="228600" y="838200"/>
            <a:ext cx="8686800" cy="764699"/>
            <a:chOff x="228600" y="762000"/>
            <a:chExt cx="8686800" cy="764699"/>
          </a:xfrm>
        </p:grpSpPr>
        <p:grpSp>
          <p:nvGrpSpPr>
            <p:cNvPr id="13" name="Group 12">
              <a:extLst>
                <a:ext uri="{FF2B5EF4-FFF2-40B4-BE49-F238E27FC236}">
                  <a16:creationId xmlns:a16="http://schemas.microsoft.com/office/drawing/2014/main" id="{71A8A324-20CC-4FE6-9311-E5D1806CC54C}"/>
                </a:ext>
              </a:extLst>
            </p:cNvPr>
            <p:cNvGrpSpPr/>
            <p:nvPr/>
          </p:nvGrpSpPr>
          <p:grpSpPr>
            <a:xfrm>
              <a:off x="228600" y="762000"/>
              <a:ext cx="8686800" cy="671094"/>
              <a:chOff x="156156" y="1157705"/>
              <a:chExt cx="8530644" cy="671094"/>
            </a:xfrm>
          </p:grpSpPr>
          <p:grpSp>
            <p:nvGrpSpPr>
              <p:cNvPr id="10" name="Group 9">
                <a:extLst>
                  <a:ext uri="{FF2B5EF4-FFF2-40B4-BE49-F238E27FC236}">
                    <a16:creationId xmlns:a16="http://schemas.microsoft.com/office/drawing/2014/main" id="{F8B24FCF-2EB9-4378-ACD2-F44292ED646E}"/>
                  </a:ext>
                </a:extLst>
              </p:cNvPr>
              <p:cNvGrpSpPr/>
              <p:nvPr/>
            </p:nvGrpSpPr>
            <p:grpSpPr>
              <a:xfrm>
                <a:off x="156156" y="1157706"/>
                <a:ext cx="8530644" cy="671093"/>
                <a:chOff x="156156" y="1157706"/>
                <a:chExt cx="8530644" cy="671093"/>
              </a:xfrm>
            </p:grpSpPr>
            <p:pic>
              <p:nvPicPr>
                <p:cNvPr id="7" name="Picture 6">
                  <a:extLst>
                    <a:ext uri="{FF2B5EF4-FFF2-40B4-BE49-F238E27FC236}">
                      <a16:creationId xmlns:a16="http://schemas.microsoft.com/office/drawing/2014/main" id="{4AA98AB9-C730-480B-9671-7636A68664DE}"/>
                    </a:ext>
                  </a:extLst>
                </p:cNvPr>
                <p:cNvPicPr>
                  <a:picLocks noChangeAspect="1"/>
                </p:cNvPicPr>
                <p:nvPr/>
              </p:nvPicPr>
              <p:blipFill rotWithShape="1">
                <a:blip r:embed="rId5"/>
                <a:srcRect r="47048" b="36364"/>
                <a:stretch/>
              </p:blipFill>
              <p:spPr>
                <a:xfrm>
                  <a:off x="156156" y="1157707"/>
                  <a:ext cx="6095978" cy="427694"/>
                </a:xfrm>
                <a:prstGeom prst="rect">
                  <a:avLst/>
                </a:prstGeom>
              </p:spPr>
            </p:pic>
            <p:pic>
              <p:nvPicPr>
                <p:cNvPr id="9" name="Picture 8">
                  <a:extLst>
                    <a:ext uri="{FF2B5EF4-FFF2-40B4-BE49-F238E27FC236}">
                      <a16:creationId xmlns:a16="http://schemas.microsoft.com/office/drawing/2014/main" id="{5A71AE41-72B2-4DC4-BB29-65863CB21E30}"/>
                    </a:ext>
                  </a:extLst>
                </p:cNvPr>
                <p:cNvPicPr>
                  <a:picLocks noChangeAspect="1"/>
                </p:cNvPicPr>
                <p:nvPr/>
              </p:nvPicPr>
              <p:blipFill rotWithShape="1">
                <a:blip r:embed="rId5"/>
                <a:srcRect l="78852" t="148"/>
                <a:stretch/>
              </p:blipFill>
              <p:spPr>
                <a:xfrm>
                  <a:off x="6252134" y="1157706"/>
                  <a:ext cx="2434666" cy="671093"/>
                </a:xfrm>
                <a:prstGeom prst="rect">
                  <a:avLst/>
                </a:prstGeom>
              </p:spPr>
            </p:pic>
          </p:grpSp>
          <p:sp>
            <p:nvSpPr>
              <p:cNvPr id="12" name="Rectangle 11">
                <a:extLst>
                  <a:ext uri="{FF2B5EF4-FFF2-40B4-BE49-F238E27FC236}">
                    <a16:creationId xmlns:a16="http://schemas.microsoft.com/office/drawing/2014/main" id="{3C59F857-8FCD-4EB3-9E19-AF7CA3B7B493}"/>
                  </a:ext>
                </a:extLst>
              </p:cNvPr>
              <p:cNvSpPr/>
              <p:nvPr/>
            </p:nvSpPr>
            <p:spPr>
              <a:xfrm>
                <a:off x="156156" y="1157705"/>
                <a:ext cx="8530644" cy="67109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0D40E7-6C50-4D39-8F36-1E39034DECAC}"/>
                </a:ext>
              </a:extLst>
            </p:cNvPr>
            <p:cNvSpPr txBox="1"/>
            <p:nvPr/>
          </p:nvSpPr>
          <p:spPr>
            <a:xfrm>
              <a:off x="7696200" y="1003479"/>
              <a:ext cx="304800" cy="523220"/>
            </a:xfrm>
            <a:prstGeom prst="rect">
              <a:avLst/>
            </a:prstGeom>
            <a:noFill/>
          </p:spPr>
          <p:txBody>
            <a:bodyPr wrap="square" rtlCol="0">
              <a:spAutoFit/>
            </a:bodyPr>
            <a:lstStyle/>
            <a:p>
              <a:r>
                <a:rPr lang="en-US" sz="2800" b="1" dirty="0"/>
                <a:t>1</a:t>
              </a:r>
            </a:p>
          </p:txBody>
        </p:sp>
        <p:sp>
          <p:nvSpPr>
            <p:cNvPr id="16" name="TextBox 15">
              <a:extLst>
                <a:ext uri="{FF2B5EF4-FFF2-40B4-BE49-F238E27FC236}">
                  <a16:creationId xmlns:a16="http://schemas.microsoft.com/office/drawing/2014/main" id="{4514B468-3C98-4586-9587-F0B92EA66E86}"/>
                </a:ext>
              </a:extLst>
            </p:cNvPr>
            <p:cNvSpPr txBox="1"/>
            <p:nvPr/>
          </p:nvSpPr>
          <p:spPr>
            <a:xfrm>
              <a:off x="5326413" y="1003479"/>
              <a:ext cx="304800" cy="523220"/>
            </a:xfrm>
            <a:prstGeom prst="rect">
              <a:avLst/>
            </a:prstGeom>
            <a:noFill/>
          </p:spPr>
          <p:txBody>
            <a:bodyPr wrap="square" rtlCol="0">
              <a:spAutoFit/>
            </a:bodyPr>
            <a:lstStyle/>
            <a:p>
              <a:r>
                <a:rPr lang="en-US" sz="2800" b="1" dirty="0"/>
                <a:t>2</a:t>
              </a:r>
            </a:p>
          </p:txBody>
        </p:sp>
      </p:grpSp>
    </p:spTree>
    <p:extLst>
      <p:ext uri="{BB962C8B-B14F-4D97-AF65-F5344CB8AC3E}">
        <p14:creationId xmlns:p14="http://schemas.microsoft.com/office/powerpoint/2010/main" val="4243938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90600" y="76200"/>
            <a:ext cx="8153400" cy="990600"/>
          </a:xfrm>
        </p:spPr>
        <p:txBody>
          <a:bodyPr/>
          <a:lstStyle/>
          <a:p>
            <a:r>
              <a:rPr lang="en-US" altLang="en-US" sz="4000" dirty="0">
                <a:solidFill>
                  <a:srgbClr val="FF5000"/>
                </a:solidFill>
              </a:rPr>
              <a:t>  Skills Deficiency Remediation</a:t>
            </a:r>
          </a:p>
        </p:txBody>
      </p:sp>
      <p:sp>
        <p:nvSpPr>
          <p:cNvPr id="8" name="Content Placeholder 2">
            <a:extLst>
              <a:ext uri="{FF2B5EF4-FFF2-40B4-BE49-F238E27FC236}">
                <a16:creationId xmlns:a16="http://schemas.microsoft.com/office/drawing/2014/main" id="{AB75C7C0-A833-4C45-9077-85E67F772ABC}"/>
              </a:ext>
            </a:extLst>
          </p:cNvPr>
          <p:cNvSpPr>
            <a:spLocks noGrp="1"/>
          </p:cNvSpPr>
          <p:nvPr>
            <p:ph idx="1"/>
          </p:nvPr>
        </p:nvSpPr>
        <p:spPr>
          <a:xfrm>
            <a:off x="2209800" y="914400"/>
            <a:ext cx="6705600" cy="4983163"/>
          </a:xfrm>
        </p:spPr>
        <p:txBody>
          <a:bodyPr/>
          <a:lstStyle/>
          <a:p>
            <a:pPr marL="0" indent="0">
              <a:buNone/>
            </a:pPr>
            <a:r>
              <a:rPr lang="en-US" sz="1800" b="1" dirty="0"/>
              <a:t>Skills Remediation:  </a:t>
            </a:r>
            <a:r>
              <a:rPr lang="en-US" sz="1800" dirty="0"/>
              <a:t>Incoming students who have skills deficiencies (18 or lower in English, Math, Reading, or Science on the ACT or SAT equivalence) must remove these deficiencies in the first 24 hours they attempt at ECU. This may be accomplished in any of the following ways: </a:t>
            </a:r>
          </a:p>
          <a:p>
            <a:r>
              <a:rPr lang="en-US" sz="1600" dirty="0"/>
              <a:t>Accuplacer Testing scheduled with the Academic Success Center and make the cut score or higher for each area in which a deficiency exists</a:t>
            </a:r>
          </a:p>
          <a:p>
            <a:r>
              <a:rPr lang="en-US" sz="1600" dirty="0"/>
              <a:t>Take the ACT National after sixty (60) days following the last ACT National taken </a:t>
            </a:r>
          </a:p>
          <a:p>
            <a:r>
              <a:rPr lang="en-US" sz="1600" dirty="0"/>
              <a:t>Take the ACT Residual o</a:t>
            </a:r>
            <a:r>
              <a:rPr lang="en-US" sz="1400" dirty="0"/>
              <a:t>ffered at ECU and accepted only for ECU students </a:t>
            </a:r>
          </a:p>
          <a:p>
            <a:r>
              <a:rPr lang="en-US" sz="1600" dirty="0"/>
              <a:t>Take and pass the required zero-level course(s) for any area in which a deficiency exists </a:t>
            </a:r>
          </a:p>
          <a:p>
            <a:r>
              <a:rPr lang="en-US" sz="1600" dirty="0"/>
              <a:t>Take and pass the co-requisite courses for English 1113 and Math 1513 or departmental exams in English and Science (not applicable to Curricular Deficiencies) </a:t>
            </a:r>
            <a:endParaRPr lang="en-US" sz="1600" b="1" dirty="0"/>
          </a:p>
          <a:p>
            <a:pPr lvl="1"/>
            <a:r>
              <a:rPr lang="en-US" sz="1400" dirty="0"/>
              <a:t>See the ECU CATALOG </a:t>
            </a:r>
            <a:r>
              <a:rPr lang="en-US" sz="1400" dirty="0">
                <a:solidFill>
                  <a:srgbClr val="FF5200"/>
                </a:solidFill>
              </a:rPr>
              <a:t>Remediation Policy Basic Academic Skills </a:t>
            </a:r>
            <a:r>
              <a:rPr lang="en-US" sz="1400" dirty="0"/>
              <a:t>section for details  </a:t>
            </a:r>
            <a:r>
              <a:rPr lang="en-US" sz="1400" dirty="0">
                <a:hlinkClick r:id="rId3"/>
              </a:rPr>
              <a:t>https://www.ecok.edu/academics/catalog</a:t>
            </a:r>
            <a:endParaRPr lang="en-US" sz="1400" dirty="0"/>
          </a:p>
        </p:txBody>
      </p:sp>
    </p:spTree>
    <p:extLst>
      <p:ext uri="{BB962C8B-B14F-4D97-AF65-F5344CB8AC3E}">
        <p14:creationId xmlns:p14="http://schemas.microsoft.com/office/powerpoint/2010/main" val="34074195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762000" y="76200"/>
            <a:ext cx="8534400" cy="990600"/>
          </a:xfrm>
        </p:spPr>
        <p:txBody>
          <a:bodyPr/>
          <a:lstStyle/>
          <a:p>
            <a:r>
              <a:rPr lang="en-US" altLang="en-US" sz="3600" dirty="0">
                <a:solidFill>
                  <a:srgbClr val="FF5200"/>
                </a:solidFill>
              </a:rPr>
              <a:t>   Removing Deficiencies through Testing</a:t>
            </a:r>
          </a:p>
        </p:txBody>
      </p:sp>
      <p:sp>
        <p:nvSpPr>
          <p:cNvPr id="7" name="Content Placeholder 2">
            <a:extLst>
              <a:ext uri="{FF2B5EF4-FFF2-40B4-BE49-F238E27FC236}">
                <a16:creationId xmlns:a16="http://schemas.microsoft.com/office/drawing/2014/main" id="{CF5C3178-BD2C-4FC5-B3F2-A4BBF881971B}"/>
              </a:ext>
            </a:extLst>
          </p:cNvPr>
          <p:cNvSpPr>
            <a:spLocks noGrp="1"/>
          </p:cNvSpPr>
          <p:nvPr>
            <p:ph idx="1"/>
          </p:nvPr>
        </p:nvSpPr>
        <p:spPr>
          <a:xfrm>
            <a:off x="1524000" y="1102217"/>
            <a:ext cx="7391400" cy="5679583"/>
          </a:xfrm>
          <a:solidFill>
            <a:schemeClr val="bg1"/>
          </a:solidFill>
        </p:spPr>
        <p:txBody>
          <a:bodyPr/>
          <a:lstStyle/>
          <a:p>
            <a:r>
              <a:rPr lang="en-US" sz="1800" dirty="0"/>
              <a:t>ACCUPLACER Testing conducted by the ECU Academic Success Center</a:t>
            </a:r>
          </a:p>
          <a:p>
            <a:pPr lvl="1"/>
            <a:r>
              <a:rPr lang="en-US" sz="1400" dirty="0"/>
              <a:t>The ACCUPLACER test may be taken two times</a:t>
            </a:r>
          </a:p>
          <a:p>
            <a:pPr lvl="1"/>
            <a:r>
              <a:rPr lang="en-US" sz="1400" dirty="0"/>
              <a:t>First attempt is FREE</a:t>
            </a:r>
          </a:p>
          <a:p>
            <a:pPr lvl="1"/>
            <a:r>
              <a:rPr lang="en-US" sz="1400" dirty="0"/>
              <a:t>Second  attempt must be 30 days or more after the initial test at a cost of $15</a:t>
            </a:r>
          </a:p>
          <a:p>
            <a:pPr lvl="1"/>
            <a:r>
              <a:rPr lang="en-US" sz="1400" dirty="0"/>
              <a:t>May NOT be taken if the student is enrolled in the developmental course, and the course has already met.</a:t>
            </a:r>
          </a:p>
          <a:p>
            <a:pPr lvl="1"/>
            <a:r>
              <a:rPr lang="en-US" sz="1400" dirty="0"/>
              <a:t>Schedule ACCUPLACER Tests with the Academic Success Center  580-559-5696; asc@ecok.edu</a:t>
            </a:r>
          </a:p>
          <a:p>
            <a:pPr lvl="1"/>
            <a:r>
              <a:rPr lang="en-US" sz="1400" dirty="0"/>
              <a:t>Sample questions and information about the test may be found online </a:t>
            </a:r>
            <a:r>
              <a:rPr lang="en-US" sz="1400" dirty="0">
                <a:hlinkClick r:id="rId3"/>
              </a:rPr>
              <a:t>https://accuplacer.collegeboard.org/students</a:t>
            </a:r>
            <a:r>
              <a:rPr lang="en-US" sz="1400" dirty="0"/>
              <a:t>  (Next Generation writing; reading comprehension; and/or quantitative reasoning, algebra, and statistics). </a:t>
            </a:r>
          </a:p>
          <a:p>
            <a:r>
              <a:rPr lang="en-US" sz="1800" dirty="0"/>
              <a:t>Take the ACT National after sixty (60) days following the last ACT National taken </a:t>
            </a:r>
          </a:p>
          <a:p>
            <a:r>
              <a:rPr lang="en-US" sz="1800" dirty="0"/>
              <a:t>Take the ACT Residual conducted by ECU Testing and Accessibility Services</a:t>
            </a:r>
          </a:p>
          <a:p>
            <a:pPr lvl="1"/>
            <a:r>
              <a:rPr lang="en-US" sz="1400" dirty="0"/>
              <a:t>Offered at ECU and accepted only for ECU students </a:t>
            </a:r>
          </a:p>
          <a:p>
            <a:pPr lvl="1"/>
            <a:r>
              <a:rPr lang="en-US" sz="1400" dirty="0"/>
              <a:t>May be taken only once in a calendar year </a:t>
            </a:r>
          </a:p>
          <a:p>
            <a:pPr lvl="1"/>
            <a:r>
              <a:rPr lang="en-US" sz="1400" dirty="0"/>
              <a:t>Schedule ACT Residual Test with Testing and Accessibility Services 580-559-5677; </a:t>
            </a:r>
            <a:r>
              <a:rPr lang="en-US" sz="1400" dirty="0">
                <a:hlinkClick r:id="rId4"/>
              </a:rPr>
              <a:t>tasstu@ecok.edu</a:t>
            </a:r>
            <a:endParaRPr lang="en-US" sz="1400" dirty="0"/>
          </a:p>
          <a:p>
            <a:pPr lvl="1"/>
            <a:r>
              <a:rPr lang="en-US" sz="1400" dirty="0">
                <a:hlinkClick r:id="rId5"/>
              </a:rPr>
              <a:t>https://www.ecok.edu/current-students/student-services/office-testing-and-accessibility-services</a:t>
            </a:r>
            <a:endParaRPr lang="en-US" sz="1400" dirty="0"/>
          </a:p>
        </p:txBody>
      </p:sp>
    </p:spTree>
    <p:extLst>
      <p:ext uri="{BB962C8B-B14F-4D97-AF65-F5344CB8AC3E}">
        <p14:creationId xmlns:p14="http://schemas.microsoft.com/office/powerpoint/2010/main" val="201197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762000" y="304800"/>
            <a:ext cx="8534400" cy="990600"/>
          </a:xfrm>
        </p:spPr>
        <p:txBody>
          <a:bodyPr/>
          <a:lstStyle/>
          <a:p>
            <a:r>
              <a:rPr lang="en-US" altLang="en-US" sz="3600" dirty="0">
                <a:solidFill>
                  <a:srgbClr val="FF5000"/>
                </a:solidFill>
              </a:rPr>
              <a:t>   Removing Deficiencies through Coursework</a:t>
            </a:r>
          </a:p>
        </p:txBody>
      </p:sp>
      <p:sp>
        <p:nvSpPr>
          <p:cNvPr id="7" name="Content Placeholder 2">
            <a:extLst>
              <a:ext uri="{FF2B5EF4-FFF2-40B4-BE49-F238E27FC236}">
                <a16:creationId xmlns:a16="http://schemas.microsoft.com/office/drawing/2014/main" id="{CF5C3178-BD2C-4FC5-B3F2-A4BBF881971B}"/>
              </a:ext>
            </a:extLst>
          </p:cNvPr>
          <p:cNvSpPr>
            <a:spLocks noGrp="1"/>
          </p:cNvSpPr>
          <p:nvPr>
            <p:ph idx="1"/>
          </p:nvPr>
        </p:nvSpPr>
        <p:spPr>
          <a:xfrm>
            <a:off x="1447800" y="1600200"/>
            <a:ext cx="7543800" cy="5181600"/>
          </a:xfrm>
          <a:solidFill>
            <a:schemeClr val="bg1"/>
          </a:solidFill>
        </p:spPr>
        <p:txBody>
          <a:bodyPr/>
          <a:lstStyle/>
          <a:p>
            <a:r>
              <a:rPr lang="en-US" sz="2000" dirty="0"/>
              <a:t>Take and pass the required zero-level course(s) for any area in which a deficiency exists</a:t>
            </a:r>
          </a:p>
          <a:p>
            <a:pPr lvl="1"/>
            <a:r>
              <a:rPr lang="en-US" sz="1600" dirty="0"/>
              <a:t>Math ACT below 16:  MATH 0214  Intermediate Algebra</a:t>
            </a:r>
          </a:p>
          <a:p>
            <a:pPr lvl="1"/>
            <a:r>
              <a:rPr lang="en-US" sz="1600" dirty="0"/>
              <a:t>Reading ACT 18 or lower: EDUC  0111  Developmental Reading</a:t>
            </a:r>
          </a:p>
          <a:p>
            <a:pPr lvl="1"/>
            <a:r>
              <a:rPr lang="en-US" sz="1600" dirty="0"/>
              <a:t>Science Act 18 or lower:  PHSCI 0123    Concepts in Science</a:t>
            </a:r>
          </a:p>
          <a:p>
            <a:r>
              <a:rPr lang="en-US" sz="2000" dirty="0"/>
              <a:t>Take and pass the co-requisite courses for English 1113 and Math 1513 or departmental exams in English and Science (not applicable to Curricular Deficiencies) </a:t>
            </a:r>
          </a:p>
          <a:p>
            <a:pPr lvl="1"/>
            <a:r>
              <a:rPr lang="en-US" sz="1600" dirty="0"/>
              <a:t>English  ENG   0211  English Writing Lab  &amp; ENG   1113  Freshman Composition I</a:t>
            </a:r>
          </a:p>
          <a:p>
            <a:pPr lvl="1"/>
            <a:r>
              <a:rPr lang="en-US" sz="1600" dirty="0"/>
              <a:t>MATH  (ACT of16 or higher)  </a:t>
            </a:r>
          </a:p>
          <a:p>
            <a:pPr lvl="1"/>
            <a:r>
              <a:rPr lang="en-US" sz="1600" dirty="0"/>
              <a:t>For majors requiring Survey of Mathematics MATH 1413 &amp;  MATH 0411 </a:t>
            </a:r>
          </a:p>
          <a:p>
            <a:pPr lvl="1"/>
            <a:r>
              <a:rPr lang="en-US" sz="1600" dirty="0"/>
              <a:t>All other majors require one of the following:</a:t>
            </a:r>
          </a:p>
          <a:p>
            <a:pPr lvl="2"/>
            <a:r>
              <a:rPr lang="en-US" sz="1200" dirty="0"/>
              <a:t>MATH 0512 &amp; MATH 1513 </a:t>
            </a:r>
          </a:p>
          <a:p>
            <a:pPr lvl="2"/>
            <a:r>
              <a:rPr lang="en-US" sz="1200" dirty="0"/>
              <a:t>MATH  0612  &amp; MATH 1613</a:t>
            </a:r>
          </a:p>
          <a:p>
            <a:pPr lvl="2"/>
            <a:r>
              <a:rPr lang="en-US" sz="1200" dirty="0"/>
              <a:t>MATH 0221  &amp;  MATH  1223</a:t>
            </a:r>
            <a:endParaRPr lang="en-US" sz="2000" dirty="0"/>
          </a:p>
          <a:p>
            <a:pPr lvl="1"/>
            <a:r>
              <a:rPr lang="en-US" sz="1600" dirty="0"/>
              <a:t>Specific sections must be taken together</a:t>
            </a:r>
          </a:p>
          <a:p>
            <a:pPr marL="457200" lvl="1" indent="0">
              <a:buNone/>
            </a:pPr>
            <a:endParaRPr lang="en-US" sz="1600" dirty="0"/>
          </a:p>
        </p:txBody>
      </p:sp>
    </p:spTree>
    <p:extLst>
      <p:ext uri="{BB962C8B-B14F-4D97-AF65-F5344CB8AC3E}">
        <p14:creationId xmlns:p14="http://schemas.microsoft.com/office/powerpoint/2010/main" val="33725425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ECU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CU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D3B777367C3A4797E2F0F31DC8C389" ma:contentTypeVersion="11" ma:contentTypeDescription="Create a new document." ma:contentTypeScope="" ma:versionID="079a198703d3c2a1b223a2442720052a">
  <xsd:schema xmlns:xsd="http://www.w3.org/2001/XMLSchema" xmlns:xs="http://www.w3.org/2001/XMLSchema" xmlns:p="http://schemas.microsoft.com/office/2006/metadata/properties" xmlns:ns2="a4d39d66-1699-4f7a-8bb2-80622738fc46" xmlns:ns3="296a6a4b-b955-4f75-8bc5-8c678e38cb53" targetNamespace="http://schemas.microsoft.com/office/2006/metadata/properties" ma:root="true" ma:fieldsID="8d1be341cce8c2217296a79e75153b01" ns2:_="" ns3:_="">
    <xsd:import namespace="a4d39d66-1699-4f7a-8bb2-80622738fc46"/>
    <xsd:import namespace="296a6a4b-b955-4f75-8bc5-8c678e38cb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39d66-1699-4f7a-8bb2-80622738f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a6a4b-b955-4f75-8bc5-8c678e38cb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F66E49-02DB-40FE-939B-BB1F551E6CE8}">
  <ds:schemaRefs>
    <ds:schemaRef ds:uri="http://schemas.microsoft.com/sharepoint/v3/contenttype/forms"/>
  </ds:schemaRefs>
</ds:datastoreItem>
</file>

<file path=customXml/itemProps2.xml><?xml version="1.0" encoding="utf-8"?>
<ds:datastoreItem xmlns:ds="http://schemas.openxmlformats.org/officeDocument/2006/customXml" ds:itemID="{99C66FA0-910C-45C8-BD60-A49B9F23D814}">
  <ds:schemaRefs>
    <ds:schemaRef ds:uri="http://purl.org/dc/dcmitype/"/>
    <ds:schemaRef ds:uri="http://schemas.microsoft.com/office/2006/metadata/properties"/>
    <ds:schemaRef ds:uri="http://schemas.microsoft.com/office/infopath/2007/PartnerControls"/>
    <ds:schemaRef ds:uri="a4d39d66-1699-4f7a-8bb2-80622738fc46"/>
    <ds:schemaRef ds:uri="http://purl.org/dc/terms/"/>
    <ds:schemaRef ds:uri="http://schemas.openxmlformats.org/package/2006/metadata/core-properties"/>
    <ds:schemaRef ds:uri="http://schemas.microsoft.com/office/2006/documentManagement/types"/>
    <ds:schemaRef ds:uri="http://www.w3.org/XML/1998/namespace"/>
    <ds:schemaRef ds:uri="296a6a4b-b955-4f75-8bc5-8c678e38cb53"/>
    <ds:schemaRef ds:uri="http://purl.org/dc/elements/1.1/"/>
  </ds:schemaRefs>
</ds:datastoreItem>
</file>

<file path=customXml/itemProps3.xml><?xml version="1.0" encoding="utf-8"?>
<ds:datastoreItem xmlns:ds="http://schemas.openxmlformats.org/officeDocument/2006/customXml" ds:itemID="{CEBA1118-6E80-464A-B11E-03ED8CA60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39d66-1699-4f7a-8bb2-80622738fc46"/>
    <ds:schemaRef ds:uri="296a6a4b-b955-4f75-8bc5-8c678e38c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ECU 1</Template>
  <TotalTime>4044</TotalTime>
  <Words>1957</Words>
  <Application>Microsoft Office PowerPoint</Application>
  <PresentationFormat>On-screen Show (4:3)</PresentationFormat>
  <Paragraphs>197</Paragraphs>
  <Slides>24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Aharoni</vt:lpstr>
      <vt:lpstr>Arial</vt:lpstr>
      <vt:lpstr>Calibri</vt:lpstr>
      <vt:lpstr>ECU 1</vt:lpstr>
      <vt:lpstr>1_ECU 1</vt:lpstr>
      <vt:lpstr>PowerPoint Presentation</vt:lpstr>
      <vt:lpstr>What to Expect During Your Appointment</vt:lpstr>
      <vt:lpstr>Course Codes</vt:lpstr>
      <vt:lpstr>Course Codes</vt:lpstr>
      <vt:lpstr>Course Codes Example Schedule</vt:lpstr>
      <vt:lpstr>Other Schedule Considerations</vt:lpstr>
      <vt:lpstr>  Skills Deficiency Remediation</vt:lpstr>
      <vt:lpstr>   Removing Deficiencies through Testing</vt:lpstr>
      <vt:lpstr>   Removing Deficiencies through Coursework</vt:lpstr>
      <vt:lpstr>Advice for the First Semester</vt:lpstr>
      <vt:lpstr>15 to Finish</vt:lpstr>
      <vt:lpstr>Important Offices</vt:lpstr>
      <vt:lpstr>Estimate of Cost-For 2019-20201 How Much?</vt:lpstr>
      <vt:lpstr>Login Resources</vt:lpstr>
      <vt:lpstr>Login Resources</vt:lpstr>
      <vt:lpstr>Login Resources cont’d</vt:lpstr>
      <vt:lpstr>Using MyECU</vt:lpstr>
      <vt:lpstr>Using MyECU Continued</vt:lpstr>
      <vt:lpstr>Checking Your Account</vt:lpstr>
      <vt:lpstr>Using MyECU Continued</vt:lpstr>
      <vt:lpstr>BankMobile Tiger Card</vt:lpstr>
      <vt:lpstr>Final Notes</vt:lpstr>
      <vt:lpstr>Next steps</vt:lpstr>
      <vt:lpstr>Next steps cont’d</vt:lpstr>
    </vt:vector>
  </TitlesOfParts>
  <Company>East Central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Gina R.</dc:creator>
  <cp:lastModifiedBy>Harrelson, Leah A</cp:lastModifiedBy>
  <cp:revision>94</cp:revision>
  <dcterms:created xsi:type="dcterms:W3CDTF">2014-01-13T22:42:37Z</dcterms:created>
  <dcterms:modified xsi:type="dcterms:W3CDTF">2020-05-07T18:37:25Z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0x010100F0D3B777367C3A4797E2F0F31DC8C389</vt:lpwstr>
  </property>
</Properties>
</file>