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1" r:id="rId5"/>
    <p:sldId id="263" r:id="rId6"/>
    <p:sldId id="264" r:id="rId7"/>
    <p:sldId id="265" r:id="rId8"/>
    <p:sldId id="269" r:id="rId9"/>
    <p:sldId id="280" r:id="rId10"/>
    <p:sldId id="281" r:id="rId11"/>
    <p:sldId id="282" r:id="rId12"/>
    <p:sldId id="272" r:id="rId13"/>
    <p:sldId id="260" r:id="rId14"/>
    <p:sldId id="262" r:id="rId15"/>
    <p:sldId id="266" r:id="rId16"/>
    <p:sldId id="277" r:id="rId17"/>
    <p:sldId id="278" r:id="rId18"/>
    <p:sldId id="279" r:id="rId19"/>
    <p:sldId id="259" r:id="rId20"/>
    <p:sldId id="268" r:id="rId21"/>
    <p:sldId id="273" r:id="rId22"/>
    <p:sldId id="274" r:id="rId23"/>
    <p:sldId id="275" r:id="rId24"/>
    <p:sldId id="276"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FF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65" d="100"/>
          <a:sy n="65" d="100"/>
        </p:scale>
        <p:origin x="145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05571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3494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98535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90596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384D0-CFC0-440B-894E-88DC2749213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13152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384D0-CFC0-440B-894E-88DC2749213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58391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384D0-CFC0-440B-894E-88DC27492137}"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96585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384D0-CFC0-440B-894E-88DC27492137}"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294156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84D0-CFC0-440B-894E-88DC27492137}"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5604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384D0-CFC0-440B-894E-88DC2749213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427066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384D0-CFC0-440B-894E-88DC2749213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03882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384D0-CFC0-440B-894E-88DC27492137}" type="datetimeFigureOut">
              <a:rPr lang="en-US" smtClean="0"/>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722C7-7AF1-4090-8705-DBEF33E4D6FC}" type="slidenum">
              <a:rPr lang="en-US" smtClean="0"/>
              <a:t>‹#›</a:t>
            </a:fld>
            <a:endParaRPr lang="en-US"/>
          </a:p>
        </p:txBody>
      </p:sp>
    </p:spTree>
    <p:extLst>
      <p:ext uri="{BB962C8B-B14F-4D97-AF65-F5344CB8AC3E}">
        <p14:creationId xmlns:p14="http://schemas.microsoft.com/office/powerpoint/2010/main" val="41738725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tunes.apple.com/us/app/blackboard-app/id950424861?mt=8"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www.ecok.edu/logi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cok.edu/log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b="1" u="sng" dirty="0" smtClean="0">
                <a:solidFill>
                  <a:srgbClr val="FF5000"/>
                </a:solidFill>
              </a:rPr>
              <a:t>Tiger Transfer Orientation</a:t>
            </a:r>
            <a:endParaRPr lang="en-US" b="1" u="sng" dirty="0">
              <a:solidFill>
                <a:srgbClr val="FF5000"/>
              </a:solidFill>
            </a:endParaRPr>
          </a:p>
        </p:txBody>
      </p:sp>
      <p:sp>
        <p:nvSpPr>
          <p:cNvPr id="3" name="Subtitle 2"/>
          <p:cNvSpPr>
            <a:spLocks noGrp="1"/>
          </p:cNvSpPr>
          <p:nvPr>
            <p:ph type="subTitle" idx="1"/>
          </p:nvPr>
        </p:nvSpPr>
        <p:spPr>
          <a:xfrm>
            <a:off x="533400" y="2286000"/>
            <a:ext cx="8001000" cy="990600"/>
          </a:xfrm>
        </p:spPr>
        <p:txBody>
          <a:bodyPr>
            <a:noAutofit/>
          </a:bodyPr>
          <a:lstStyle/>
          <a:p>
            <a:r>
              <a:rPr lang="en-US" sz="4800" dirty="0" smtClean="0"/>
              <a:t>A Guide to Ease Your Transition</a:t>
            </a:r>
            <a:endParaRPr lang="en-US" sz="4800"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09800" y="3733800"/>
            <a:ext cx="4947476" cy="1885950"/>
          </a:xfrm>
          <a:prstGeom prst="rect">
            <a:avLst/>
          </a:prstGeom>
          <a:effectLst>
            <a:innerShdw blurRad="63500" dist="50800" dir="8100000">
              <a:prstClr val="black">
                <a:alpha val="50000"/>
              </a:prstClr>
            </a:innerShdw>
            <a:reflection stA="82000" endPos="56000" dir="5400000" sy="-100000" algn="bl" rotWithShape="0"/>
          </a:effectLst>
        </p:spPr>
      </p:pic>
    </p:spTree>
    <p:extLst>
      <p:ext uri="{BB962C8B-B14F-4D97-AF65-F5344CB8AC3E}">
        <p14:creationId xmlns:p14="http://schemas.microsoft.com/office/powerpoint/2010/main" val="3299166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smtClean="0">
                <a:solidFill>
                  <a:srgbClr val="FF5000"/>
                </a:solidFill>
              </a:rPr>
              <a:t>ETrieve</a:t>
            </a:r>
            <a:endParaRPr lang="en-US" sz="6000" b="1" dirty="0">
              <a:solidFill>
                <a:srgbClr val="FF5000"/>
              </a:solidFill>
            </a:endParaRPr>
          </a:p>
        </p:txBody>
      </p:sp>
      <p:pic>
        <p:nvPicPr>
          <p:cNvPr id="3" name="Picture 2"/>
          <p:cNvPicPr>
            <a:picLocks noChangeAspect="1"/>
          </p:cNvPicPr>
          <p:nvPr/>
        </p:nvPicPr>
        <p:blipFill rotWithShape="1">
          <a:blip r:embed="rId2"/>
          <a:srcRect l="9005" t="13542" b="9375"/>
          <a:stretch/>
        </p:blipFill>
        <p:spPr>
          <a:xfrm>
            <a:off x="252155" y="2133600"/>
            <a:ext cx="8639689" cy="4114800"/>
          </a:xfrm>
          <a:prstGeom prst="rect">
            <a:avLst/>
          </a:prstGeom>
        </p:spPr>
      </p:pic>
      <p:sp>
        <p:nvSpPr>
          <p:cNvPr id="4" name="TextBox 3"/>
          <p:cNvSpPr txBox="1"/>
          <p:nvPr/>
        </p:nvSpPr>
        <p:spPr>
          <a:xfrm>
            <a:off x="1447800" y="1519535"/>
            <a:ext cx="6436762" cy="461665"/>
          </a:xfrm>
          <a:prstGeom prst="rect">
            <a:avLst/>
          </a:prstGeom>
          <a:solidFill>
            <a:schemeClr val="tx1">
              <a:lumMod val="75000"/>
            </a:schemeClr>
          </a:solidFill>
        </p:spPr>
        <p:txBody>
          <a:bodyPr wrap="none" rtlCol="0">
            <a:spAutoFit/>
          </a:bodyPr>
          <a:lstStyle/>
          <a:p>
            <a:r>
              <a:rPr lang="en-US" sz="2400" dirty="0" smtClean="0">
                <a:solidFill>
                  <a:srgbClr val="FF5000"/>
                </a:solidFill>
              </a:rPr>
              <a:t>Sign in with your ECU Student Email and Password</a:t>
            </a:r>
            <a:endParaRPr lang="en-US" sz="2400" dirty="0">
              <a:solidFill>
                <a:srgbClr val="FF5000"/>
              </a:solidFill>
            </a:endParaRPr>
          </a:p>
        </p:txBody>
      </p:sp>
    </p:spTree>
    <p:extLst>
      <p:ext uri="{BB962C8B-B14F-4D97-AF65-F5344CB8AC3E}">
        <p14:creationId xmlns:p14="http://schemas.microsoft.com/office/powerpoint/2010/main" val="184362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smtClean="0">
                <a:solidFill>
                  <a:srgbClr val="FF5000"/>
                </a:solidFill>
              </a:rPr>
              <a:t>ETrieve</a:t>
            </a:r>
            <a:endParaRPr lang="en-US" sz="6000" b="1" dirty="0">
              <a:solidFill>
                <a:srgbClr val="FF5000"/>
              </a:solidFill>
            </a:endParaRPr>
          </a:p>
        </p:txBody>
      </p:sp>
      <p:pic>
        <p:nvPicPr>
          <p:cNvPr id="3" name="Picture 2"/>
          <p:cNvPicPr>
            <a:picLocks noChangeAspect="1"/>
          </p:cNvPicPr>
          <p:nvPr/>
        </p:nvPicPr>
        <p:blipFill rotWithShape="1">
          <a:blip r:embed="rId2"/>
          <a:srcRect l="-784" t="12028" r="19921" b="8378"/>
          <a:stretch/>
        </p:blipFill>
        <p:spPr>
          <a:xfrm>
            <a:off x="2590800" y="1636820"/>
            <a:ext cx="6477000" cy="3584360"/>
          </a:xfrm>
          <a:prstGeom prst="rect">
            <a:avLst/>
          </a:prstGeom>
        </p:spPr>
      </p:pic>
      <p:sp>
        <p:nvSpPr>
          <p:cNvPr id="4" name="TextBox 3"/>
          <p:cNvSpPr txBox="1"/>
          <p:nvPr/>
        </p:nvSpPr>
        <p:spPr>
          <a:xfrm>
            <a:off x="228600" y="1981200"/>
            <a:ext cx="2133601" cy="3139321"/>
          </a:xfrm>
          <a:prstGeom prst="rect">
            <a:avLst/>
          </a:prstGeom>
          <a:noFill/>
          <a:ln w="28575">
            <a:solidFill>
              <a:srgbClr val="FF5000"/>
            </a:solidFill>
          </a:ln>
        </p:spPr>
        <p:txBody>
          <a:bodyPr wrap="square" rtlCol="0">
            <a:spAutoFit/>
          </a:bodyPr>
          <a:lstStyle/>
          <a:p>
            <a:r>
              <a:rPr lang="en-US" dirty="0" smtClean="0"/>
              <a:t>All Records Office Forms can be found that you might need</a:t>
            </a:r>
          </a:p>
          <a:p>
            <a:pPr marL="285750" indent="-285750">
              <a:buFont typeface="Arial" panose="020B0604020202020204" pitchFamily="34" charset="0"/>
              <a:buChar char="•"/>
            </a:pPr>
            <a:r>
              <a:rPr lang="en-US" dirty="0" smtClean="0"/>
              <a:t>Course Substitution</a:t>
            </a:r>
          </a:p>
          <a:p>
            <a:pPr marL="285750" indent="-285750">
              <a:buFont typeface="Arial" panose="020B0604020202020204" pitchFamily="34" charset="0"/>
              <a:buChar char="•"/>
            </a:pPr>
            <a:r>
              <a:rPr lang="en-US" dirty="0" smtClean="0"/>
              <a:t>Change of Name</a:t>
            </a:r>
          </a:p>
          <a:p>
            <a:pPr marL="285750" indent="-285750">
              <a:buFont typeface="Arial" panose="020B0604020202020204" pitchFamily="34" charset="0"/>
              <a:buChar char="•"/>
            </a:pPr>
            <a:r>
              <a:rPr lang="en-US" dirty="0" smtClean="0"/>
              <a:t>Degree Change</a:t>
            </a:r>
          </a:p>
          <a:p>
            <a:pPr marL="285750" indent="-285750">
              <a:buFont typeface="Arial" panose="020B0604020202020204" pitchFamily="34" charset="0"/>
              <a:buChar char="•"/>
            </a:pPr>
            <a:r>
              <a:rPr lang="en-US" dirty="0" smtClean="0"/>
              <a:t>FERPA Release</a:t>
            </a:r>
          </a:p>
          <a:p>
            <a:pPr marL="285750" indent="-285750">
              <a:buFont typeface="Arial" panose="020B0604020202020204" pitchFamily="34" charset="0"/>
              <a:buChar char="•"/>
            </a:pPr>
            <a:r>
              <a:rPr lang="en-US" dirty="0" smtClean="0"/>
              <a:t>Request for Degree Audit </a:t>
            </a:r>
          </a:p>
          <a:p>
            <a:pPr marL="285750" indent="-285750">
              <a:buFont typeface="Arial" panose="020B0604020202020204" pitchFamily="34" charset="0"/>
              <a:buChar char="•"/>
            </a:pPr>
            <a:r>
              <a:rPr lang="en-US" dirty="0" smtClean="0"/>
              <a:t>And more!</a:t>
            </a:r>
            <a:endParaRPr lang="en-US" dirty="0"/>
          </a:p>
        </p:txBody>
      </p:sp>
    </p:spTree>
    <p:extLst>
      <p:ext uri="{BB962C8B-B14F-4D97-AF65-F5344CB8AC3E}">
        <p14:creationId xmlns:p14="http://schemas.microsoft.com/office/powerpoint/2010/main" val="3983564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2561" t="21875" r="1977" b="12501"/>
          <a:stretch/>
        </p:blipFill>
        <p:spPr>
          <a:xfrm>
            <a:off x="2514600" y="1522862"/>
            <a:ext cx="6286500" cy="2741269"/>
          </a:xfrm>
          <a:prstGeom prst="rect">
            <a:avLst/>
          </a:prstGeom>
        </p:spPr>
      </p:pic>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rPr>
              <a:t>Blackboard</a:t>
            </a:r>
            <a:endParaRPr lang="en-US" b="1" dirty="0">
              <a:solidFill>
                <a:srgbClr val="FF6600"/>
              </a:solidFill>
              <a:effectLst>
                <a:outerShdw blurRad="38100" dist="38100" dir="2700000" algn="tl">
                  <a:srgbClr val="000000">
                    <a:alpha val="43137"/>
                  </a:srgbClr>
                </a:outerShdw>
              </a:effectLst>
            </a:endParaRPr>
          </a:p>
        </p:txBody>
      </p:sp>
      <p:pic>
        <p:nvPicPr>
          <p:cNvPr id="6" name="Picture 5" descr="Blackboard Ap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6800"/>
            <a:ext cx="1371600" cy="1524000"/>
          </a:xfrm>
          <a:prstGeom prst="rect">
            <a:avLst/>
          </a:prstGeom>
          <a:noFill/>
          <a:ln>
            <a:noFill/>
          </a:ln>
        </p:spPr>
      </p:pic>
      <p:sp>
        <p:nvSpPr>
          <p:cNvPr id="7" name="Rectangle 6"/>
          <p:cNvSpPr/>
          <p:nvPr/>
        </p:nvSpPr>
        <p:spPr>
          <a:xfrm>
            <a:off x="228600" y="5334000"/>
            <a:ext cx="7162800" cy="923330"/>
          </a:xfrm>
          <a:prstGeom prst="rect">
            <a:avLst/>
          </a:prstGeom>
          <a:solidFill>
            <a:schemeClr val="tx1">
              <a:lumMod val="50000"/>
            </a:schemeClr>
          </a:solidFill>
        </p:spPr>
        <p:txBody>
          <a:bodyPr wrap="square">
            <a:spAutoFit/>
          </a:bodyPr>
          <a:lstStyle/>
          <a:p>
            <a:pPr marL="573088" lvl="2" algn="ctr"/>
            <a:r>
              <a:rPr lang="en-US" b="1" dirty="0" smtClean="0">
                <a:solidFill>
                  <a:srgbClr val="FF6600"/>
                </a:solidFill>
              </a:rPr>
              <a:t>Download the </a:t>
            </a:r>
            <a:r>
              <a:rPr lang="en-US" b="1" dirty="0">
                <a:solidFill>
                  <a:srgbClr val="FF6600"/>
                </a:solidFill>
              </a:rPr>
              <a:t>Blackboard App</a:t>
            </a:r>
            <a:endParaRPr lang="en-US" b="1" dirty="0">
              <a:solidFill>
                <a:srgbClr val="FF6600"/>
              </a:solidFill>
              <a:hlinkClick r:id="rId3"/>
            </a:endParaRPr>
          </a:p>
          <a:p>
            <a:pPr marL="344488" lvl="2" indent="0">
              <a:buNone/>
            </a:pPr>
            <a:r>
              <a:rPr lang="en-US" dirty="0">
                <a:hlinkClick r:id="rId3"/>
              </a:rPr>
              <a:t>https://itunes.apple.com/us/app/blackboard-app/id950424861?mt=8</a:t>
            </a:r>
            <a:endParaRPr lang="en-US" dirty="0"/>
          </a:p>
          <a:p>
            <a:pPr marL="344488" lvl="2" indent="0">
              <a:buNone/>
            </a:pPr>
            <a:endParaRPr lang="en-US" dirty="0"/>
          </a:p>
        </p:txBody>
      </p:sp>
      <p:sp>
        <p:nvSpPr>
          <p:cNvPr id="8" name="TextBox 7"/>
          <p:cNvSpPr txBox="1"/>
          <p:nvPr/>
        </p:nvSpPr>
        <p:spPr>
          <a:xfrm>
            <a:off x="-228600" y="2075243"/>
            <a:ext cx="3009899" cy="1815882"/>
          </a:xfrm>
          <a:prstGeom prst="rect">
            <a:avLst/>
          </a:prstGeom>
          <a:noFill/>
        </p:spPr>
        <p:txBody>
          <a:bodyPr wrap="square" rtlCol="0">
            <a:spAutoFit/>
          </a:bodyPr>
          <a:lstStyle/>
          <a:p>
            <a:pPr algn="ctr"/>
            <a:r>
              <a:rPr lang="en-US" sz="2800" b="1" dirty="0" smtClean="0">
                <a:solidFill>
                  <a:srgbClr val="FF6600"/>
                </a:solidFill>
              </a:rPr>
              <a:t>Login with your username </a:t>
            </a:r>
          </a:p>
          <a:p>
            <a:pPr algn="ctr"/>
            <a:r>
              <a:rPr lang="en-US" sz="2800" b="1" dirty="0" smtClean="0">
                <a:solidFill>
                  <a:srgbClr val="FF6600"/>
                </a:solidFill>
              </a:rPr>
              <a:t>and </a:t>
            </a:r>
          </a:p>
          <a:p>
            <a:pPr algn="ctr"/>
            <a:r>
              <a:rPr lang="en-US" sz="2800" b="1" dirty="0" smtClean="0">
                <a:solidFill>
                  <a:srgbClr val="FF6600"/>
                </a:solidFill>
              </a:rPr>
              <a:t>password</a:t>
            </a:r>
            <a:endParaRPr lang="en-US" sz="2800" b="1" dirty="0">
              <a:solidFill>
                <a:srgbClr val="FF6600"/>
              </a:solidFill>
            </a:endParaRPr>
          </a:p>
        </p:txBody>
      </p:sp>
      <p:cxnSp>
        <p:nvCxnSpPr>
          <p:cNvPr id="9" name="Straight Arrow Connector 8"/>
          <p:cNvCxnSpPr/>
          <p:nvPr/>
        </p:nvCxnSpPr>
        <p:spPr>
          <a:xfrm>
            <a:off x="4800600" y="5644660"/>
            <a:ext cx="2819400" cy="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983184"/>
            <a:ext cx="1066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01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Blackboard Tutorials</a:t>
            </a:r>
            <a:endParaRPr lang="en-US" u="sng" dirty="0">
              <a:solidFill>
                <a:srgbClr val="FF5000"/>
              </a:solidFill>
            </a:endParaRPr>
          </a:p>
        </p:txBody>
      </p:sp>
      <p:sp>
        <p:nvSpPr>
          <p:cNvPr id="3" name="Content Placeholder 2"/>
          <p:cNvSpPr>
            <a:spLocks noGrp="1"/>
          </p:cNvSpPr>
          <p:nvPr>
            <p:ph sz="half" idx="1"/>
          </p:nvPr>
        </p:nvSpPr>
        <p:spPr>
          <a:xfrm>
            <a:off x="455815" y="1295400"/>
            <a:ext cx="4038600" cy="4876799"/>
          </a:xfrm>
          <a:solidFill>
            <a:schemeClr val="tx1">
              <a:lumMod val="50000"/>
            </a:schemeClr>
          </a:solidFill>
          <a:ln w="53975">
            <a:solidFill>
              <a:srgbClr val="FF5000"/>
            </a:solidFill>
          </a:ln>
        </p:spPr>
        <p:txBody>
          <a:bodyPr>
            <a:normAutofit lnSpcReduction="10000"/>
          </a:bodyPr>
          <a:lstStyle/>
          <a:p>
            <a:pPr marL="0" indent="0" algn="ctr">
              <a:buNone/>
            </a:pPr>
            <a:r>
              <a:rPr lang="en-US" dirty="0" smtClean="0">
                <a:solidFill>
                  <a:srgbClr val="FF6600"/>
                </a:solidFill>
                <a:effectLst>
                  <a:outerShdw blurRad="38100" dist="38100" dir="2700000" algn="tl">
                    <a:srgbClr val="000000">
                      <a:alpha val="43137"/>
                    </a:srgbClr>
                  </a:outerShdw>
                </a:effectLst>
                <a:hlinkClick r:id="rId2"/>
              </a:rPr>
              <a:t>www.ecok.edu/login</a:t>
            </a:r>
            <a:endParaRPr lang="en-US" dirty="0" smtClean="0">
              <a:solidFill>
                <a:srgbClr val="FF6600"/>
              </a:solidFill>
              <a:effectLst>
                <a:outerShdw blurRad="38100" dist="38100" dir="2700000" algn="tl">
                  <a:srgbClr val="000000">
                    <a:alpha val="43137"/>
                  </a:srgbClr>
                </a:outerShdw>
              </a:effectLst>
            </a:endParaRPr>
          </a:p>
          <a:p>
            <a:pPr marL="573088" lvl="2">
              <a:lnSpc>
                <a:spcPct val="150000"/>
              </a:lnSpc>
            </a:pPr>
            <a:r>
              <a:rPr lang="en-US" dirty="0" smtClean="0"/>
              <a:t>How to Get Started Tutorials </a:t>
            </a:r>
          </a:p>
          <a:p>
            <a:pPr marL="573088" lvl="2">
              <a:lnSpc>
                <a:spcPct val="150000"/>
              </a:lnSpc>
            </a:pPr>
            <a:r>
              <a:rPr lang="en-US" dirty="0" smtClean="0">
                <a:solidFill>
                  <a:srgbClr val="FF5000"/>
                </a:solidFill>
              </a:rPr>
              <a:t>Used for online, blended, and enhanced courses</a:t>
            </a:r>
          </a:p>
          <a:p>
            <a:pPr marL="573088" lvl="2">
              <a:lnSpc>
                <a:spcPct val="150000"/>
              </a:lnSpc>
            </a:pPr>
            <a:r>
              <a:rPr lang="en-US" dirty="0" smtClean="0"/>
              <a:t>Not all courses have a Blackboard component</a:t>
            </a:r>
          </a:p>
          <a:p>
            <a:pPr marL="573088" lvl="2">
              <a:lnSpc>
                <a:spcPct val="150000"/>
              </a:lnSpc>
            </a:pPr>
            <a:r>
              <a:rPr lang="en-US" dirty="0" smtClean="0">
                <a:solidFill>
                  <a:srgbClr val="FF5000"/>
                </a:solidFill>
              </a:rPr>
              <a:t>Cannot access until the week before classes start up to the 1</a:t>
            </a:r>
            <a:r>
              <a:rPr lang="en-US" baseline="30000" dirty="0" smtClean="0">
                <a:solidFill>
                  <a:srgbClr val="FF5000"/>
                </a:solidFill>
              </a:rPr>
              <a:t>st</a:t>
            </a:r>
            <a:r>
              <a:rPr lang="en-US" dirty="0" smtClean="0">
                <a:solidFill>
                  <a:srgbClr val="FF5000"/>
                </a:solidFill>
              </a:rPr>
              <a:t> day of class if you are a new student to ECU</a:t>
            </a:r>
          </a:p>
        </p:txBody>
      </p:sp>
      <p:pic>
        <p:nvPicPr>
          <p:cNvPr id="5" name="Content Placeholder 4" descr="Blackboard Learn - Mozilla Firefox"/>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934" t="10689" r="21867" b="19672"/>
          <a:stretch/>
        </p:blipFill>
        <p:spPr>
          <a:xfrm>
            <a:off x="4724400" y="1552027"/>
            <a:ext cx="4191000" cy="4621557"/>
          </a:xfrm>
        </p:spPr>
      </p:pic>
      <p:sp>
        <p:nvSpPr>
          <p:cNvPr id="6" name="Rectangle 5"/>
          <p:cNvSpPr/>
          <p:nvPr/>
        </p:nvSpPr>
        <p:spPr>
          <a:xfrm>
            <a:off x="6019800" y="5029200"/>
            <a:ext cx="1600200" cy="609600"/>
          </a:xfrm>
          <a:prstGeom prst="rect">
            <a:avLst/>
          </a:prstGeom>
          <a:no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59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Blackboard Cont’d</a:t>
            </a:r>
            <a:endParaRPr lang="en-US" u="sng" dirty="0">
              <a:solidFill>
                <a:srgbClr val="FF5000"/>
              </a:solidFill>
            </a:endParaRPr>
          </a:p>
        </p:txBody>
      </p:sp>
      <p:sp>
        <p:nvSpPr>
          <p:cNvPr id="3" name="Content Placeholder 2"/>
          <p:cNvSpPr>
            <a:spLocks noGrp="1"/>
          </p:cNvSpPr>
          <p:nvPr>
            <p:ph idx="1"/>
          </p:nvPr>
        </p:nvSpPr>
        <p:spPr>
          <a:xfrm>
            <a:off x="533400" y="1600200"/>
            <a:ext cx="8153400" cy="4038599"/>
          </a:xfrm>
          <a:solidFill>
            <a:schemeClr val="tx1">
              <a:lumMod val="50000"/>
            </a:schemeClr>
          </a:solidFill>
          <a:ln w="50800">
            <a:solidFill>
              <a:srgbClr val="FF5000"/>
            </a:solidFill>
          </a:ln>
        </p:spPr>
        <p:txBody>
          <a:bodyPr/>
          <a:lstStyle/>
          <a:p>
            <a:pPr marL="0" indent="0" algn="ctr">
              <a:buNone/>
            </a:pPr>
            <a:r>
              <a:rPr lang="en-US" b="1" dirty="0" smtClean="0">
                <a:solidFill>
                  <a:srgbClr val="FF6600"/>
                </a:solidFill>
                <a:effectLst>
                  <a:outerShdw blurRad="38100" dist="38100" dir="2700000" algn="tl">
                    <a:srgbClr val="000000">
                      <a:alpha val="43137"/>
                    </a:srgbClr>
                  </a:outerShdw>
                </a:effectLst>
              </a:rPr>
              <a:t>Each professor can set up the class differently</a:t>
            </a:r>
          </a:p>
          <a:p>
            <a:pPr lvl="1">
              <a:buFont typeface="Arial" panose="020B0604020202020204" pitchFamily="34" charset="0"/>
              <a:buChar char="•"/>
            </a:pPr>
            <a:r>
              <a:rPr lang="en-US" dirty="0" smtClean="0"/>
              <a:t>Exams can be titled “Tests” or “Assessments” or</a:t>
            </a:r>
          </a:p>
          <a:p>
            <a:pPr marL="457200" lvl="1" indent="0">
              <a:buNone/>
            </a:pPr>
            <a:r>
              <a:rPr lang="en-US" dirty="0" smtClean="0"/>
              <a:t> “Modules”</a:t>
            </a:r>
          </a:p>
          <a:p>
            <a:pPr lvl="1">
              <a:buFont typeface="Arial" panose="020B0604020202020204" pitchFamily="34" charset="0"/>
              <a:buChar char="•"/>
            </a:pPr>
            <a:r>
              <a:rPr lang="en-US" dirty="0" smtClean="0">
                <a:solidFill>
                  <a:srgbClr val="FF6600"/>
                </a:solidFill>
              </a:rPr>
              <a:t>Email vs. Messages </a:t>
            </a:r>
          </a:p>
          <a:p>
            <a:pPr lvl="1">
              <a:buFont typeface="Arial" panose="020B0604020202020204" pitchFamily="34" charset="0"/>
              <a:buChar char="•"/>
            </a:pPr>
            <a:r>
              <a:rPr lang="en-US" dirty="0" smtClean="0"/>
              <a:t>Email refers to syncing with your ECU Student Email</a:t>
            </a:r>
          </a:p>
          <a:p>
            <a:pPr lvl="1">
              <a:buFont typeface="Arial" panose="020B0604020202020204" pitchFamily="34" charset="0"/>
              <a:buChar char="•"/>
            </a:pPr>
            <a:r>
              <a:rPr lang="en-US" dirty="0" smtClean="0">
                <a:solidFill>
                  <a:srgbClr val="FF6600"/>
                </a:solidFill>
              </a:rPr>
              <a:t>Messages stay within the course and does not go to emails</a:t>
            </a:r>
            <a:endParaRPr lang="en-US" dirty="0">
              <a:solidFill>
                <a:srgbClr val="FF6600"/>
              </a:solidFill>
            </a:endParaRPr>
          </a:p>
        </p:txBody>
      </p:sp>
    </p:spTree>
    <p:extLst>
      <p:ext uri="{BB962C8B-B14F-4D97-AF65-F5344CB8AC3E}">
        <p14:creationId xmlns:p14="http://schemas.microsoft.com/office/powerpoint/2010/main" val="132476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267200" cy="884238"/>
          </a:xfrm>
        </p:spPr>
        <p:txBody>
          <a:bodyPr/>
          <a:lstStyle/>
          <a:p>
            <a:r>
              <a:rPr lang="en-US" u="sng" dirty="0" smtClean="0">
                <a:solidFill>
                  <a:srgbClr val="FF5000"/>
                </a:solidFill>
              </a:rPr>
              <a:t>Student Email</a:t>
            </a:r>
            <a:endParaRPr lang="en-US" u="sng" dirty="0">
              <a:solidFill>
                <a:srgbClr val="FF5000"/>
              </a:solidFill>
            </a:endParaRPr>
          </a:p>
        </p:txBody>
      </p:sp>
      <p:sp>
        <p:nvSpPr>
          <p:cNvPr id="4" name="Content Placeholder 3"/>
          <p:cNvSpPr>
            <a:spLocks noGrp="1"/>
          </p:cNvSpPr>
          <p:nvPr>
            <p:ph idx="1"/>
          </p:nvPr>
        </p:nvSpPr>
        <p:spPr>
          <a:xfrm>
            <a:off x="228600" y="1124505"/>
            <a:ext cx="8229600" cy="2304495"/>
          </a:xfrm>
          <a:solidFill>
            <a:schemeClr val="tx1">
              <a:lumMod val="50000"/>
            </a:schemeClr>
          </a:solidFill>
          <a:ln w="38100">
            <a:solidFill>
              <a:srgbClr val="FF6600"/>
            </a:solidFill>
          </a:ln>
        </p:spPr>
        <p:txBody>
          <a:bodyPr>
            <a:normAutofit fontScale="70000" lnSpcReduction="20000"/>
          </a:bodyPr>
          <a:lstStyle/>
          <a:p>
            <a:pPr marL="631825" lvl="1" indent="-398463">
              <a:buFont typeface="Arial" panose="020B0604020202020204" pitchFamily="34" charset="0"/>
              <a:buChar char="•"/>
            </a:pPr>
            <a:r>
              <a:rPr lang="en-US" sz="2300" dirty="0" smtClean="0"/>
              <a:t>Your ECU e-mail is the “Official” correspondence for you with ECU faculty/staff</a:t>
            </a:r>
          </a:p>
          <a:p>
            <a:pPr marL="233362" lvl="1" indent="0">
              <a:buNone/>
            </a:pPr>
            <a:endParaRPr lang="en-US" sz="2300" dirty="0" smtClean="0">
              <a:solidFill>
                <a:srgbClr val="FF5000"/>
              </a:solidFill>
            </a:endParaRPr>
          </a:p>
          <a:p>
            <a:pPr marL="625475" lvl="2" indent="-342900"/>
            <a:r>
              <a:rPr lang="en-US" sz="2300" dirty="0" smtClean="0">
                <a:solidFill>
                  <a:srgbClr val="FF5000"/>
                </a:solidFill>
              </a:rPr>
              <a:t>ECU faculty/staff will not reply to emails from personal email addresses from </a:t>
            </a:r>
            <a:r>
              <a:rPr lang="en-US" sz="2300" dirty="0">
                <a:solidFill>
                  <a:srgbClr val="FF5000"/>
                </a:solidFill>
              </a:rPr>
              <a:t>yahoo, </a:t>
            </a:r>
            <a:r>
              <a:rPr lang="en-US" sz="2300" dirty="0" err="1">
                <a:solidFill>
                  <a:srgbClr val="FF5000"/>
                </a:solidFill>
              </a:rPr>
              <a:t>gmail</a:t>
            </a:r>
            <a:r>
              <a:rPr lang="en-US" sz="2300" dirty="0">
                <a:solidFill>
                  <a:srgbClr val="FF5000"/>
                </a:solidFill>
              </a:rPr>
              <a:t>, </a:t>
            </a:r>
            <a:r>
              <a:rPr lang="en-US" sz="2300" dirty="0" err="1" smtClean="0">
                <a:solidFill>
                  <a:srgbClr val="FF5000"/>
                </a:solidFill>
              </a:rPr>
              <a:t>hotmail</a:t>
            </a:r>
            <a:r>
              <a:rPr lang="en-US" sz="2300" dirty="0" smtClean="0">
                <a:solidFill>
                  <a:srgbClr val="FF5000"/>
                </a:solidFill>
              </a:rPr>
              <a:t>, </a:t>
            </a:r>
            <a:r>
              <a:rPr lang="en-US" sz="2300" dirty="0">
                <a:solidFill>
                  <a:srgbClr val="FF5000"/>
                </a:solidFill>
              </a:rPr>
              <a:t>etc</a:t>
            </a:r>
            <a:r>
              <a:rPr lang="en-US" sz="2300" dirty="0" smtClean="0">
                <a:solidFill>
                  <a:srgbClr val="FF5000"/>
                </a:solidFill>
              </a:rPr>
              <a:t>.</a:t>
            </a:r>
          </a:p>
          <a:p>
            <a:pPr marL="282575" lvl="2" indent="0">
              <a:buNone/>
            </a:pPr>
            <a:endParaRPr lang="en-US" sz="2300" dirty="0" smtClean="0"/>
          </a:p>
          <a:p>
            <a:pPr marL="625475" lvl="2" indent="-342900"/>
            <a:r>
              <a:rPr lang="en-US" sz="2300" dirty="0" smtClean="0"/>
              <a:t>Can be forwarded to personal email.</a:t>
            </a:r>
          </a:p>
          <a:p>
            <a:pPr marL="282575" lvl="2" indent="0">
              <a:buNone/>
            </a:pPr>
            <a:endParaRPr lang="en-US" sz="2300" dirty="0" smtClean="0">
              <a:solidFill>
                <a:srgbClr val="FF5000"/>
              </a:solidFill>
            </a:endParaRPr>
          </a:p>
          <a:p>
            <a:pPr marL="625475" lvl="3" indent="-342900">
              <a:buFont typeface="Arial" panose="020B0604020202020204" pitchFamily="34" charset="0"/>
              <a:buChar char="•"/>
            </a:pPr>
            <a:r>
              <a:rPr lang="en-US" sz="2300" dirty="0" smtClean="0">
                <a:solidFill>
                  <a:srgbClr val="FF5000"/>
                </a:solidFill>
              </a:rPr>
              <a:t>Replying from other account will NOT be sent from ECU account and will go into the spam of the receiver.</a:t>
            </a:r>
          </a:p>
          <a:p>
            <a:pPr lvl="3"/>
            <a:endParaRPr lang="en-US" dirty="0"/>
          </a:p>
        </p:txBody>
      </p:sp>
      <p:sp>
        <p:nvSpPr>
          <p:cNvPr id="5" name="Rectangle 4"/>
          <p:cNvSpPr/>
          <p:nvPr/>
        </p:nvSpPr>
        <p:spPr>
          <a:xfrm>
            <a:off x="228600" y="3577709"/>
            <a:ext cx="2717860" cy="369332"/>
          </a:xfrm>
          <a:prstGeom prst="rect">
            <a:avLst/>
          </a:prstGeom>
        </p:spPr>
        <p:txBody>
          <a:bodyPr wrap="none">
            <a:spAutoFit/>
          </a:bodyPr>
          <a:lstStyle/>
          <a:p>
            <a:pPr marL="0" lvl="3" indent="0">
              <a:buNone/>
            </a:pPr>
            <a:r>
              <a:rPr lang="en-US" dirty="0">
                <a:solidFill>
                  <a:srgbClr val="FF5000"/>
                </a:solidFill>
              </a:rPr>
              <a:t>Log in to the Student email</a:t>
            </a:r>
          </a:p>
        </p:txBody>
      </p:sp>
      <p:pic>
        <p:nvPicPr>
          <p:cNvPr id="9" name="Picture 8"/>
          <p:cNvPicPr>
            <a:picLocks noChangeAspect="1"/>
          </p:cNvPicPr>
          <p:nvPr/>
        </p:nvPicPr>
        <p:blipFill rotWithShape="1">
          <a:blip r:embed="rId2"/>
          <a:srcRect l="2561" t="21875" r="1977" b="12501"/>
          <a:stretch/>
        </p:blipFill>
        <p:spPr>
          <a:xfrm>
            <a:off x="1066800" y="4038600"/>
            <a:ext cx="5943600" cy="2591746"/>
          </a:xfrm>
          <a:prstGeom prst="rect">
            <a:avLst/>
          </a:prstGeom>
        </p:spPr>
      </p:pic>
      <p:cxnSp>
        <p:nvCxnSpPr>
          <p:cNvPr id="7" name="Straight Arrow Connector 6"/>
          <p:cNvCxnSpPr/>
          <p:nvPr/>
        </p:nvCxnSpPr>
        <p:spPr>
          <a:xfrm>
            <a:off x="2895600" y="3822817"/>
            <a:ext cx="0" cy="13587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89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srgbClr val="FF5000"/>
                </a:solidFill>
              </a:rPr>
              <a:t>Student Email</a:t>
            </a:r>
            <a:endParaRPr lang="en-US" u="sng" dirty="0">
              <a:solidFill>
                <a:srgbClr val="FF5000"/>
              </a:solidFill>
            </a:endParaRPr>
          </a:p>
        </p:txBody>
      </p:sp>
      <p:pic>
        <p:nvPicPr>
          <p:cNvPr id="3" name="Picture 2"/>
          <p:cNvPicPr>
            <a:picLocks noChangeAspect="1"/>
          </p:cNvPicPr>
          <p:nvPr/>
        </p:nvPicPr>
        <p:blipFill rotWithShape="1">
          <a:blip r:embed="rId2"/>
          <a:srcRect l="27159" t="22917" r="28916" b="17708"/>
          <a:stretch/>
        </p:blipFill>
        <p:spPr>
          <a:xfrm>
            <a:off x="1714499" y="1257300"/>
            <a:ext cx="5715001" cy="4343400"/>
          </a:xfrm>
          <a:prstGeom prst="rect">
            <a:avLst/>
          </a:prstGeom>
        </p:spPr>
      </p:pic>
      <p:sp>
        <p:nvSpPr>
          <p:cNvPr id="4" name="TextBox 3"/>
          <p:cNvSpPr txBox="1"/>
          <p:nvPr/>
        </p:nvSpPr>
        <p:spPr>
          <a:xfrm>
            <a:off x="2918244" y="2754868"/>
            <a:ext cx="3406356" cy="369332"/>
          </a:xfrm>
          <a:prstGeom prst="rect">
            <a:avLst/>
          </a:prstGeom>
          <a:solidFill>
            <a:schemeClr val="tx1"/>
          </a:solidFill>
        </p:spPr>
        <p:txBody>
          <a:bodyPr wrap="square" rtlCol="0">
            <a:spAutoFit/>
          </a:bodyPr>
          <a:lstStyle/>
          <a:p>
            <a:r>
              <a:rPr lang="en-US" dirty="0" smtClean="0">
                <a:solidFill>
                  <a:srgbClr val="FF5000"/>
                </a:solidFill>
              </a:rPr>
              <a:t>(your </a:t>
            </a:r>
            <a:r>
              <a:rPr lang="en-US" dirty="0" smtClean="0">
                <a:solidFill>
                  <a:srgbClr val="FF5000"/>
                </a:solidFill>
              </a:rPr>
              <a:t>username@email.ecok.edu)</a:t>
            </a:r>
            <a:endParaRPr lang="en-US" dirty="0">
              <a:solidFill>
                <a:srgbClr val="FF5000"/>
              </a:solidFill>
            </a:endParaRPr>
          </a:p>
        </p:txBody>
      </p:sp>
      <p:sp>
        <p:nvSpPr>
          <p:cNvPr id="5" name="TextBox 4"/>
          <p:cNvSpPr txBox="1"/>
          <p:nvPr/>
        </p:nvSpPr>
        <p:spPr>
          <a:xfrm>
            <a:off x="1632472" y="2630269"/>
            <a:ext cx="1186928" cy="646331"/>
          </a:xfrm>
          <a:prstGeom prst="rect">
            <a:avLst/>
          </a:prstGeom>
          <a:noFill/>
        </p:spPr>
        <p:txBody>
          <a:bodyPr wrap="none" rtlCol="0">
            <a:spAutoFit/>
          </a:bodyPr>
          <a:lstStyle/>
          <a:p>
            <a:r>
              <a:rPr lang="en-US" sz="3600" dirty="0" smtClean="0">
                <a:solidFill>
                  <a:srgbClr val="FF5000"/>
                </a:solidFill>
              </a:rPr>
              <a:t>Enter</a:t>
            </a:r>
            <a:endParaRPr lang="en-US" sz="3600" dirty="0">
              <a:solidFill>
                <a:srgbClr val="FF5000"/>
              </a:solidFill>
            </a:endParaRPr>
          </a:p>
        </p:txBody>
      </p:sp>
      <p:cxnSp>
        <p:nvCxnSpPr>
          <p:cNvPr id="7" name="Straight Arrow Connector 6"/>
          <p:cNvCxnSpPr/>
          <p:nvPr/>
        </p:nvCxnSpPr>
        <p:spPr>
          <a:xfrm>
            <a:off x="2057400" y="3200400"/>
            <a:ext cx="860844" cy="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259" t="21875" r="32430" b="14583"/>
          <a:stretch/>
        </p:blipFill>
        <p:spPr>
          <a:xfrm>
            <a:off x="2743200" y="1371600"/>
            <a:ext cx="4724400" cy="4648200"/>
          </a:xfrm>
          <a:prstGeom prst="rect">
            <a:avLst/>
          </a:prstGeom>
        </p:spPr>
      </p:pic>
      <p:sp>
        <p:nvSpPr>
          <p:cNvPr id="3"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srgbClr val="FF5000"/>
                </a:solidFill>
              </a:rPr>
              <a:t>Student Email</a:t>
            </a:r>
            <a:endParaRPr lang="en-US" u="sng" dirty="0">
              <a:solidFill>
                <a:srgbClr val="FF5000"/>
              </a:solidFill>
            </a:endParaRPr>
          </a:p>
        </p:txBody>
      </p:sp>
      <p:sp>
        <p:nvSpPr>
          <p:cNvPr id="4" name="TextBox 3"/>
          <p:cNvSpPr txBox="1"/>
          <p:nvPr/>
        </p:nvSpPr>
        <p:spPr>
          <a:xfrm>
            <a:off x="914400" y="2667000"/>
            <a:ext cx="1524000" cy="923330"/>
          </a:xfrm>
          <a:prstGeom prst="rect">
            <a:avLst/>
          </a:prstGeom>
          <a:noFill/>
        </p:spPr>
        <p:txBody>
          <a:bodyPr wrap="square" rtlCol="0">
            <a:spAutoFit/>
          </a:bodyPr>
          <a:lstStyle/>
          <a:p>
            <a:pPr algn="ctr"/>
            <a:r>
              <a:rPr lang="en-US" b="1" dirty="0" smtClean="0">
                <a:solidFill>
                  <a:srgbClr val="FF5000"/>
                </a:solidFill>
              </a:rPr>
              <a:t>Same Password as your MyECU</a:t>
            </a:r>
            <a:endParaRPr lang="en-US" b="1" dirty="0">
              <a:solidFill>
                <a:srgbClr val="FF5000"/>
              </a:solidFill>
            </a:endParaRPr>
          </a:p>
        </p:txBody>
      </p:sp>
      <p:cxnSp>
        <p:nvCxnSpPr>
          <p:cNvPr id="6" name="Straight Arrow Connector 5"/>
          <p:cNvCxnSpPr/>
          <p:nvPr/>
        </p:nvCxnSpPr>
        <p:spPr>
          <a:xfrm>
            <a:off x="1066800" y="3276600"/>
            <a:ext cx="2286000" cy="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07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srgbClr val="FF5000"/>
                </a:solidFill>
              </a:rPr>
              <a:t>Student Email</a:t>
            </a:r>
            <a:endParaRPr lang="en-US" u="sng" dirty="0">
              <a:solidFill>
                <a:srgbClr val="FF5000"/>
              </a:solidFill>
            </a:endParaRPr>
          </a:p>
        </p:txBody>
      </p:sp>
      <p:pic>
        <p:nvPicPr>
          <p:cNvPr id="3" name="Picture 2"/>
          <p:cNvPicPr>
            <a:picLocks noChangeAspect="1"/>
          </p:cNvPicPr>
          <p:nvPr/>
        </p:nvPicPr>
        <p:blipFill rotWithShape="1">
          <a:blip r:embed="rId2"/>
          <a:srcRect l="-951" t="13542" r="3147" b="35416"/>
          <a:stretch/>
        </p:blipFill>
        <p:spPr>
          <a:xfrm>
            <a:off x="228600" y="1905000"/>
            <a:ext cx="8534404" cy="3200400"/>
          </a:xfrm>
          <a:prstGeom prst="rect">
            <a:avLst/>
          </a:prstGeom>
        </p:spPr>
      </p:pic>
      <p:sp>
        <p:nvSpPr>
          <p:cNvPr id="4" name="TextBox 3"/>
          <p:cNvSpPr txBox="1"/>
          <p:nvPr/>
        </p:nvSpPr>
        <p:spPr>
          <a:xfrm>
            <a:off x="2209800" y="2438400"/>
            <a:ext cx="762000" cy="369332"/>
          </a:xfrm>
          <a:prstGeom prst="rect">
            <a:avLst/>
          </a:prstGeom>
          <a:solidFill>
            <a:schemeClr val="tx1"/>
          </a:solidFill>
          <a:ln>
            <a:noFill/>
          </a:ln>
        </p:spPr>
        <p:txBody>
          <a:bodyPr wrap="square" rtlCol="0">
            <a:spAutoFit/>
          </a:bodyPr>
          <a:lstStyle/>
          <a:p>
            <a:endParaRPr lang="en-US" dirty="0">
              <a:solidFill>
                <a:schemeClr val="tx1">
                  <a:lumMod val="95000"/>
                </a:schemeClr>
              </a:solidFill>
            </a:endParaRPr>
          </a:p>
        </p:txBody>
      </p:sp>
      <p:sp>
        <p:nvSpPr>
          <p:cNvPr id="5" name="TextBox 4"/>
          <p:cNvSpPr txBox="1"/>
          <p:nvPr/>
        </p:nvSpPr>
        <p:spPr>
          <a:xfrm>
            <a:off x="1143000" y="1295400"/>
            <a:ext cx="7332841" cy="369332"/>
          </a:xfrm>
          <a:prstGeom prst="rect">
            <a:avLst/>
          </a:prstGeom>
          <a:solidFill>
            <a:schemeClr val="accent6">
              <a:lumMod val="20000"/>
              <a:lumOff val="80000"/>
            </a:schemeClr>
          </a:solidFill>
        </p:spPr>
        <p:txBody>
          <a:bodyPr wrap="none" rtlCol="0">
            <a:spAutoFit/>
          </a:bodyPr>
          <a:lstStyle/>
          <a:p>
            <a:r>
              <a:rPr lang="en-US" b="1" dirty="0" smtClean="0">
                <a:solidFill>
                  <a:srgbClr val="FF5000"/>
                </a:solidFill>
              </a:rPr>
              <a:t>You will be logged into OFFICE 365.  Outlook is your Student Email Provider</a:t>
            </a:r>
            <a:endParaRPr lang="en-US" b="1" dirty="0">
              <a:solidFill>
                <a:srgbClr val="FF5000"/>
              </a:solidFill>
            </a:endParaRPr>
          </a:p>
        </p:txBody>
      </p:sp>
    </p:spTree>
    <p:extLst>
      <p:ext uri="{BB962C8B-B14F-4D97-AF65-F5344CB8AC3E}">
        <p14:creationId xmlns:p14="http://schemas.microsoft.com/office/powerpoint/2010/main" val="3926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solidFill>
                  <a:srgbClr val="FF5000"/>
                </a:solidFill>
              </a:rPr>
              <a:t>Linscheid</a:t>
            </a:r>
            <a:r>
              <a:rPr lang="en-US" u="sng" dirty="0" smtClean="0">
                <a:solidFill>
                  <a:srgbClr val="FF5000"/>
                </a:solidFill>
              </a:rPr>
              <a:t> Library Tutorials</a:t>
            </a:r>
            <a:endParaRPr lang="en-US" u="sng" dirty="0">
              <a:solidFill>
                <a:srgbClr val="FF5000"/>
              </a:solidFill>
            </a:endParaRPr>
          </a:p>
        </p:txBody>
      </p:sp>
      <p:sp>
        <p:nvSpPr>
          <p:cNvPr id="3" name="Content Placeholder 2"/>
          <p:cNvSpPr>
            <a:spLocks noGrp="1"/>
          </p:cNvSpPr>
          <p:nvPr>
            <p:ph sz="half" idx="1"/>
          </p:nvPr>
        </p:nvSpPr>
        <p:spPr>
          <a:xfrm>
            <a:off x="458585" y="1417638"/>
            <a:ext cx="4038600" cy="4525963"/>
          </a:xfrm>
          <a:solidFill>
            <a:schemeClr val="tx1">
              <a:lumMod val="50000"/>
            </a:schemeClr>
          </a:solidFill>
          <a:ln w="38100">
            <a:solidFill>
              <a:schemeClr val="accent6">
                <a:lumMod val="75000"/>
              </a:schemeClr>
            </a:solidFill>
          </a:ln>
        </p:spPr>
        <p:txBody>
          <a:bodyPr/>
          <a:lstStyle/>
          <a:p>
            <a:pPr marL="457200" lvl="1" indent="0">
              <a:buNone/>
            </a:pPr>
            <a:r>
              <a:rPr lang="en-US" dirty="0" smtClean="0"/>
              <a:t>Go to: </a:t>
            </a:r>
            <a:r>
              <a:rPr lang="en-US" dirty="0" smtClean="0">
                <a:solidFill>
                  <a:srgbClr val="0000CC"/>
                </a:solidFill>
              </a:rPr>
              <a:t>http://ecok.libguides.com/transfer_students</a:t>
            </a:r>
          </a:p>
          <a:p>
            <a:pPr marL="457200" lvl="1" indent="0">
              <a:buNone/>
            </a:pPr>
            <a:endParaRPr lang="en-US" sz="1200" dirty="0" smtClean="0"/>
          </a:p>
          <a:p>
            <a:pPr marL="341313" lvl="1" indent="-282575">
              <a:buFont typeface="Arial" panose="020B0604020202020204" pitchFamily="34" charset="0"/>
              <a:buChar char="•"/>
            </a:pPr>
            <a:r>
              <a:rPr lang="en-US" dirty="0" smtClean="0">
                <a:solidFill>
                  <a:srgbClr val="FF6600"/>
                </a:solidFill>
              </a:rPr>
              <a:t>Transfer pages helps with transition from previous library</a:t>
            </a:r>
          </a:p>
          <a:p>
            <a:pPr marL="58738" lvl="1" indent="0">
              <a:buNone/>
            </a:pPr>
            <a:endParaRPr lang="en-US" dirty="0" smtClean="0"/>
          </a:p>
          <a:p>
            <a:pPr marL="341313" lvl="1" indent="-282575">
              <a:buFont typeface="Arial" panose="020B0604020202020204" pitchFamily="34" charset="0"/>
              <a:buChar char="•"/>
            </a:pPr>
            <a:r>
              <a:rPr lang="en-US" dirty="0" smtClean="0"/>
              <a:t>Research guides available</a:t>
            </a:r>
          </a:p>
          <a:p>
            <a:pPr marL="58738" lvl="1" indent="0">
              <a:buNone/>
            </a:pPr>
            <a:endParaRPr lang="en-US" dirty="0" smtClean="0"/>
          </a:p>
          <a:p>
            <a:pPr marL="341313" lvl="1" indent="-282575">
              <a:buFont typeface="Arial" panose="020B0604020202020204" pitchFamily="34" charset="0"/>
              <a:buChar char="•"/>
            </a:pPr>
            <a:r>
              <a:rPr lang="en-US" dirty="0" smtClean="0">
                <a:solidFill>
                  <a:srgbClr val="FF6600"/>
                </a:solidFill>
              </a:rPr>
              <a:t>Librarian contacts</a:t>
            </a:r>
            <a:endParaRPr lang="en-US" dirty="0">
              <a:solidFill>
                <a:srgbClr val="FF6600"/>
              </a:solidFill>
            </a:endParaRPr>
          </a:p>
        </p:txBody>
      </p:sp>
      <p:pic>
        <p:nvPicPr>
          <p:cNvPr id="6" name="Content Placeholder 5"/>
          <p:cNvPicPr>
            <a:picLocks noGrp="1" noChangeAspect="1"/>
          </p:cNvPicPr>
          <p:nvPr>
            <p:ph sz="half" idx="2"/>
          </p:nvPr>
        </p:nvPicPr>
        <p:blipFill rotWithShape="1">
          <a:blip r:embed="rId2"/>
          <a:srcRect l="65394" t="10315" r="15539" b="20418"/>
          <a:stretch/>
        </p:blipFill>
        <p:spPr>
          <a:xfrm>
            <a:off x="4724400" y="1744318"/>
            <a:ext cx="3886200" cy="3970683"/>
          </a:xfrm>
          <a:prstGeom prst="rect">
            <a:avLst/>
          </a:prstGeom>
        </p:spPr>
      </p:pic>
    </p:spTree>
    <p:extLst>
      <p:ext uri="{BB962C8B-B14F-4D97-AF65-F5344CB8AC3E}">
        <p14:creationId xmlns:p14="http://schemas.microsoft.com/office/powerpoint/2010/main" val="133491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normAutofit/>
          </a:bodyPr>
          <a:lstStyle/>
          <a:p>
            <a:r>
              <a:rPr lang="en-US" u="sng" dirty="0" smtClean="0">
                <a:solidFill>
                  <a:srgbClr val="FF5000"/>
                </a:solidFill>
              </a:rPr>
              <a:t>Obtaining Username &amp; Password</a:t>
            </a:r>
            <a:endParaRPr lang="en-US" u="sng" dirty="0">
              <a:solidFill>
                <a:srgbClr val="FF5000"/>
              </a:solidFill>
            </a:endParaRPr>
          </a:p>
        </p:txBody>
      </p:sp>
      <p:sp>
        <p:nvSpPr>
          <p:cNvPr id="3" name="Content Placeholder 2"/>
          <p:cNvSpPr>
            <a:spLocks noGrp="1"/>
          </p:cNvSpPr>
          <p:nvPr>
            <p:ph idx="1"/>
          </p:nvPr>
        </p:nvSpPr>
        <p:spPr>
          <a:xfrm>
            <a:off x="3087914" y="4572000"/>
            <a:ext cx="3048000" cy="2128721"/>
          </a:xfrm>
          <a:solidFill>
            <a:schemeClr val="tx1">
              <a:lumMod val="50000"/>
            </a:schemeClr>
          </a:solidFill>
          <a:ln w="38100">
            <a:solidFill>
              <a:srgbClr val="FF6600"/>
            </a:solidFill>
          </a:ln>
        </p:spPr>
        <p:txBody>
          <a:bodyPr>
            <a:normAutofit fontScale="70000" lnSpcReduction="20000"/>
          </a:bodyPr>
          <a:lstStyle/>
          <a:p>
            <a:pPr marL="0" indent="0" algn="ctr">
              <a:buNone/>
            </a:pPr>
            <a:r>
              <a:rPr lang="en-US" sz="2800" dirty="0" smtClean="0">
                <a:solidFill>
                  <a:srgbClr val="FF5000"/>
                </a:solidFill>
                <a:hlinkClick r:id="rId2"/>
              </a:rPr>
              <a:t>www.ecok.edu/login</a:t>
            </a:r>
            <a:endParaRPr lang="en-US" sz="2800" dirty="0" smtClean="0">
              <a:solidFill>
                <a:srgbClr val="FF5000"/>
              </a:solidFill>
            </a:endParaRPr>
          </a:p>
          <a:p>
            <a:pPr marL="0" lvl="1" indent="0" algn="ctr">
              <a:buNone/>
            </a:pPr>
            <a:r>
              <a:rPr lang="en-US" dirty="0" smtClean="0">
                <a:solidFill>
                  <a:srgbClr val="FF5000"/>
                </a:solidFill>
              </a:rPr>
              <a:t>Go </a:t>
            </a:r>
            <a:r>
              <a:rPr lang="en-US" dirty="0">
                <a:solidFill>
                  <a:srgbClr val="FF5000"/>
                </a:solidFill>
              </a:rPr>
              <a:t>t</a:t>
            </a:r>
            <a:r>
              <a:rPr lang="en-US" dirty="0" smtClean="0">
                <a:solidFill>
                  <a:srgbClr val="FF5000"/>
                </a:solidFill>
              </a:rPr>
              <a:t>o: Password Reset</a:t>
            </a:r>
          </a:p>
          <a:p>
            <a:pPr marL="457200" lvl="2">
              <a:lnSpc>
                <a:spcPct val="120000"/>
              </a:lnSpc>
              <a:spcBef>
                <a:spcPts val="0"/>
              </a:spcBef>
            </a:pPr>
            <a:r>
              <a:rPr lang="en-US" sz="2000" dirty="0" smtClean="0"/>
              <a:t>Enter birthdate &amp; SSN</a:t>
            </a:r>
          </a:p>
          <a:p>
            <a:pPr marL="457200" lvl="2">
              <a:lnSpc>
                <a:spcPct val="120000"/>
              </a:lnSpc>
              <a:spcBef>
                <a:spcPts val="0"/>
              </a:spcBef>
            </a:pPr>
            <a:r>
              <a:rPr lang="en-US" sz="2000" dirty="0" smtClean="0">
                <a:solidFill>
                  <a:srgbClr val="FF5000"/>
                </a:solidFill>
              </a:rPr>
              <a:t>Passwords are CASE SENSATIVE</a:t>
            </a:r>
          </a:p>
          <a:p>
            <a:pPr marL="571500" lvl="2" indent="-342900">
              <a:lnSpc>
                <a:spcPct val="120000"/>
              </a:lnSpc>
              <a:spcBef>
                <a:spcPts val="0"/>
              </a:spcBef>
            </a:pPr>
            <a:r>
              <a:rPr lang="en-US" sz="2000" dirty="0" smtClean="0"/>
              <a:t>Write </a:t>
            </a:r>
            <a:r>
              <a:rPr lang="en-US" sz="2000" dirty="0"/>
              <a:t>down on something you will not </a:t>
            </a:r>
            <a:r>
              <a:rPr lang="en-US" sz="2000" dirty="0" smtClean="0"/>
              <a:t>lose</a:t>
            </a:r>
          </a:p>
          <a:p>
            <a:pPr marL="457200" lvl="2">
              <a:lnSpc>
                <a:spcPct val="120000"/>
              </a:lnSpc>
              <a:spcBef>
                <a:spcPts val="0"/>
              </a:spcBef>
            </a:pPr>
            <a:r>
              <a:rPr lang="en-US" sz="2000" dirty="0" smtClean="0">
                <a:solidFill>
                  <a:srgbClr val="FF5000"/>
                </a:solidFill>
              </a:rPr>
              <a:t>Take </a:t>
            </a:r>
            <a:r>
              <a:rPr lang="en-US" sz="2000" dirty="0">
                <a:solidFill>
                  <a:srgbClr val="FF5000"/>
                </a:solidFill>
              </a:rPr>
              <a:t>a picture </a:t>
            </a:r>
            <a:r>
              <a:rPr lang="en-US" sz="2000" dirty="0" smtClean="0">
                <a:solidFill>
                  <a:srgbClr val="FF5000"/>
                </a:solidFill>
              </a:rPr>
              <a:t>with your phone</a:t>
            </a:r>
          </a:p>
          <a:p>
            <a:pPr marL="457200" lvl="2">
              <a:lnSpc>
                <a:spcPct val="120000"/>
              </a:lnSpc>
              <a:spcBef>
                <a:spcPts val="0"/>
              </a:spcBef>
            </a:pPr>
            <a:r>
              <a:rPr lang="en-US" sz="2000" dirty="0" smtClean="0"/>
              <a:t>Do </a:t>
            </a:r>
            <a:r>
              <a:rPr lang="en-US" sz="2000" dirty="0"/>
              <a:t>NOT share with anyone</a:t>
            </a:r>
          </a:p>
        </p:txBody>
      </p:sp>
      <p:pic>
        <p:nvPicPr>
          <p:cNvPr id="5" name="Picture 4"/>
          <p:cNvPicPr>
            <a:picLocks noChangeAspect="1"/>
          </p:cNvPicPr>
          <p:nvPr/>
        </p:nvPicPr>
        <p:blipFill rotWithShape="1">
          <a:blip r:embed="rId3"/>
          <a:srcRect l="2561" t="21875" r="1977" b="12501"/>
          <a:stretch/>
        </p:blipFill>
        <p:spPr>
          <a:xfrm>
            <a:off x="723900" y="1143000"/>
            <a:ext cx="7581900" cy="3306137"/>
          </a:xfrm>
          <a:prstGeom prst="rect">
            <a:avLst/>
          </a:prstGeom>
        </p:spPr>
      </p:pic>
      <p:cxnSp>
        <p:nvCxnSpPr>
          <p:cNvPr id="9" name="Straight Arrow Connector 8"/>
          <p:cNvCxnSpPr/>
          <p:nvPr/>
        </p:nvCxnSpPr>
        <p:spPr>
          <a:xfrm flipV="1">
            <a:off x="5791200" y="3657600"/>
            <a:ext cx="1371600" cy="129540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5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Campus Map Key</a:t>
            </a:r>
            <a:endParaRPr lang="en-US" u="sng" dirty="0">
              <a:solidFill>
                <a:srgbClr val="FF5000"/>
              </a:solidFill>
            </a:endParaRPr>
          </a:p>
        </p:txBody>
      </p:sp>
      <p:sp>
        <p:nvSpPr>
          <p:cNvPr id="3" name="Content Placeholder 2"/>
          <p:cNvSpPr>
            <a:spLocks noGrp="1"/>
          </p:cNvSpPr>
          <p:nvPr>
            <p:ph idx="1"/>
          </p:nvPr>
        </p:nvSpPr>
        <p:spPr>
          <a:xfrm>
            <a:off x="5701812" y="1447800"/>
            <a:ext cx="3038096" cy="5181600"/>
          </a:xfrm>
          <a:solidFill>
            <a:schemeClr val="tx1">
              <a:lumMod val="50000"/>
            </a:schemeClr>
          </a:solidFill>
          <a:ln w="38100">
            <a:solidFill>
              <a:srgbClr val="FF6600"/>
            </a:solidFill>
          </a:ln>
        </p:spPr>
        <p:txBody>
          <a:bodyPr>
            <a:normAutofit fontScale="62500" lnSpcReduction="20000"/>
          </a:bodyPr>
          <a:lstStyle/>
          <a:p>
            <a:pPr marL="0" indent="0" algn="ctr">
              <a:buNone/>
            </a:pPr>
            <a:r>
              <a:rPr lang="en-US" sz="2600" dirty="0" smtClean="0"/>
              <a:t>Finding your class’s building</a:t>
            </a:r>
          </a:p>
          <a:p>
            <a:pPr marL="457200" lvl="1" indent="0" algn="ctr">
              <a:buNone/>
            </a:pPr>
            <a:r>
              <a:rPr lang="en-US" sz="2600" dirty="0" smtClean="0">
                <a:solidFill>
                  <a:srgbClr val="FF6600"/>
                </a:solidFill>
              </a:rPr>
              <a:t>Use your schedule</a:t>
            </a:r>
          </a:p>
          <a:p>
            <a:pPr lvl="2"/>
            <a:r>
              <a:rPr lang="en-US" dirty="0" smtClean="0"/>
              <a:t>HOMN = Horace Mann</a:t>
            </a:r>
          </a:p>
          <a:p>
            <a:pPr lvl="2"/>
            <a:r>
              <a:rPr lang="en-US" dirty="0" smtClean="0">
                <a:solidFill>
                  <a:srgbClr val="FF6600"/>
                </a:solidFill>
              </a:rPr>
              <a:t>FAUS = Faust Hall</a:t>
            </a:r>
          </a:p>
          <a:p>
            <a:pPr lvl="2"/>
            <a:r>
              <a:rPr lang="en-US" dirty="0" smtClean="0"/>
              <a:t>SCHL = Science Hall</a:t>
            </a:r>
          </a:p>
          <a:p>
            <a:pPr lvl="2"/>
            <a:r>
              <a:rPr lang="en-US" dirty="0" smtClean="0">
                <a:solidFill>
                  <a:srgbClr val="FF6600"/>
                </a:solidFill>
              </a:rPr>
              <a:t>PES = Physical &amp; Environmental Science</a:t>
            </a:r>
          </a:p>
          <a:p>
            <a:pPr lvl="2"/>
            <a:r>
              <a:rPr lang="en-US" dirty="0" smtClean="0"/>
              <a:t>FFAC = Hallie Brown Ford Fine Arts Center</a:t>
            </a:r>
          </a:p>
          <a:p>
            <a:pPr lvl="2"/>
            <a:r>
              <a:rPr lang="en-US" dirty="0" smtClean="0">
                <a:solidFill>
                  <a:srgbClr val="FF6600"/>
                </a:solidFill>
              </a:rPr>
              <a:t>CBCC = Chickasaw Business &amp; Conference Center</a:t>
            </a:r>
          </a:p>
          <a:p>
            <a:pPr lvl="2"/>
            <a:r>
              <a:rPr lang="en-US" dirty="0" smtClean="0"/>
              <a:t>ADMN = Administration</a:t>
            </a:r>
          </a:p>
          <a:p>
            <a:pPr lvl="2"/>
            <a:r>
              <a:rPr lang="en-US" dirty="0" smtClean="0">
                <a:solidFill>
                  <a:srgbClr val="FF6600"/>
                </a:solidFill>
              </a:rPr>
              <a:t>KIN = Kinesiology</a:t>
            </a:r>
          </a:p>
          <a:p>
            <a:pPr lvl="2"/>
            <a:r>
              <a:rPr lang="en-US" dirty="0" smtClean="0"/>
              <a:t>KACT = Kerr Activity Center</a:t>
            </a:r>
          </a:p>
          <a:p>
            <a:pPr lvl="2"/>
            <a:r>
              <a:rPr lang="en-US" dirty="0" smtClean="0">
                <a:solidFill>
                  <a:srgbClr val="FF6600"/>
                </a:solidFill>
              </a:rPr>
              <a:t>MCBR = McBride Gymnasium</a:t>
            </a:r>
          </a:p>
          <a:p>
            <a:pPr lvl="2"/>
            <a:r>
              <a:rPr lang="en-US" dirty="0" smtClean="0"/>
              <a:t>EDUC = Education</a:t>
            </a:r>
            <a:endParaRPr lang="en-US" dirty="0"/>
          </a:p>
        </p:txBody>
      </p:sp>
      <p:pic>
        <p:nvPicPr>
          <p:cNvPr id="4" name="Picture 3"/>
          <p:cNvPicPr>
            <a:picLocks noChangeAspect="1"/>
          </p:cNvPicPr>
          <p:nvPr/>
        </p:nvPicPr>
        <p:blipFill rotWithShape="1">
          <a:blip r:embed="rId2"/>
          <a:srcRect l="31845" t="27084" r="31259" b="18749"/>
          <a:stretch/>
        </p:blipFill>
        <p:spPr>
          <a:xfrm>
            <a:off x="457200" y="1752600"/>
            <a:ext cx="5077558" cy="4191000"/>
          </a:xfrm>
          <a:prstGeom prst="rect">
            <a:avLst/>
          </a:prstGeom>
        </p:spPr>
      </p:pic>
    </p:spTree>
    <p:extLst>
      <p:ext uri="{BB962C8B-B14F-4D97-AF65-F5344CB8AC3E}">
        <p14:creationId xmlns:p14="http://schemas.microsoft.com/office/powerpoint/2010/main" val="223516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5000"/>
                </a:solidFill>
              </a:rPr>
              <a:t>Where do I Find </a:t>
            </a:r>
            <a:r>
              <a:rPr lang="en-US" dirty="0">
                <a:solidFill>
                  <a:srgbClr val="FF5000"/>
                </a:solidFill>
              </a:rPr>
              <a:t>M</a:t>
            </a:r>
            <a:r>
              <a:rPr lang="en-US" dirty="0" smtClean="0">
                <a:solidFill>
                  <a:srgbClr val="FF5000"/>
                </a:solidFill>
              </a:rPr>
              <a:t>y Books</a:t>
            </a:r>
            <a:endParaRPr lang="en-US" dirty="0">
              <a:solidFill>
                <a:srgbClr val="FF5000"/>
              </a:solidFill>
            </a:endParaRPr>
          </a:p>
        </p:txBody>
      </p:sp>
      <p:pic>
        <p:nvPicPr>
          <p:cNvPr id="5" name="Picture 4"/>
          <p:cNvPicPr>
            <a:picLocks noChangeAspect="1"/>
          </p:cNvPicPr>
          <p:nvPr/>
        </p:nvPicPr>
        <p:blipFill rotWithShape="1">
          <a:blip r:embed="rId2"/>
          <a:srcRect l="12383" t="18749" r="23804" b="6249"/>
          <a:stretch/>
        </p:blipFill>
        <p:spPr>
          <a:xfrm>
            <a:off x="1295399" y="1354873"/>
            <a:ext cx="7059695" cy="4664927"/>
          </a:xfrm>
          <a:prstGeom prst="rect">
            <a:avLst/>
          </a:prstGeom>
        </p:spPr>
      </p:pic>
      <p:sp>
        <p:nvSpPr>
          <p:cNvPr id="7" name="TextBox 6"/>
          <p:cNvSpPr txBox="1"/>
          <p:nvPr/>
        </p:nvSpPr>
        <p:spPr>
          <a:xfrm>
            <a:off x="2895600" y="3962400"/>
            <a:ext cx="1447800" cy="369332"/>
          </a:xfrm>
          <a:prstGeom prst="rect">
            <a:avLst/>
          </a:prstGeom>
          <a:noFill/>
        </p:spPr>
        <p:txBody>
          <a:bodyPr wrap="square" rtlCol="0">
            <a:spAutoFit/>
          </a:bodyPr>
          <a:lstStyle/>
          <a:p>
            <a:pPr algn="ctr"/>
            <a:r>
              <a:rPr lang="en-US" dirty="0" smtClean="0">
                <a:solidFill>
                  <a:srgbClr val="FF5000"/>
                </a:solidFill>
              </a:rPr>
              <a:t>CLICK HERE</a:t>
            </a:r>
            <a:endParaRPr lang="en-US" dirty="0">
              <a:solidFill>
                <a:srgbClr val="FF5000"/>
              </a:solidFill>
            </a:endParaRPr>
          </a:p>
        </p:txBody>
      </p:sp>
      <p:cxnSp>
        <p:nvCxnSpPr>
          <p:cNvPr id="6" name="Straight Arrow Connector 5"/>
          <p:cNvCxnSpPr/>
          <p:nvPr/>
        </p:nvCxnSpPr>
        <p:spPr>
          <a:xfrm>
            <a:off x="4114800" y="4331732"/>
            <a:ext cx="228600" cy="533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7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947" r="1223"/>
          <a:stretch/>
        </p:blipFill>
        <p:spPr>
          <a:xfrm>
            <a:off x="3733800" y="1447800"/>
            <a:ext cx="5029200" cy="2491945"/>
          </a:xfrm>
          <a:prstGeom prst="rect">
            <a:avLst/>
          </a:prstGeom>
        </p:spPr>
      </p:pic>
      <p:sp>
        <p:nvSpPr>
          <p:cNvPr id="2" name="Title 1"/>
          <p:cNvSpPr>
            <a:spLocks noGrp="1"/>
          </p:cNvSpPr>
          <p:nvPr>
            <p:ph type="title"/>
          </p:nvPr>
        </p:nvSpPr>
        <p:spPr/>
        <p:txBody>
          <a:bodyPr/>
          <a:lstStyle/>
          <a:p>
            <a:r>
              <a:rPr lang="en-US" dirty="0" smtClean="0">
                <a:solidFill>
                  <a:srgbClr val="FF5000"/>
                </a:solidFill>
              </a:rPr>
              <a:t>ECU Bookstore- Find My Books</a:t>
            </a:r>
            <a:endParaRPr lang="en-US" dirty="0">
              <a:solidFill>
                <a:srgbClr val="FF5000"/>
              </a:solidFill>
            </a:endParaRPr>
          </a:p>
        </p:txBody>
      </p:sp>
      <p:cxnSp>
        <p:nvCxnSpPr>
          <p:cNvPr id="6" name="Straight Arrow Connector 5"/>
          <p:cNvCxnSpPr/>
          <p:nvPr/>
        </p:nvCxnSpPr>
        <p:spPr>
          <a:xfrm>
            <a:off x="2729010" y="2396342"/>
            <a:ext cx="1461990" cy="41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99515" y="2069068"/>
            <a:ext cx="1134285" cy="369332"/>
          </a:xfrm>
          <a:prstGeom prst="rect">
            <a:avLst/>
          </a:prstGeom>
          <a:noFill/>
        </p:spPr>
        <p:txBody>
          <a:bodyPr wrap="none" rtlCol="0">
            <a:spAutoFit/>
          </a:bodyPr>
          <a:lstStyle/>
          <a:p>
            <a:r>
              <a:rPr lang="en-US" b="1" dirty="0" smtClean="0">
                <a:solidFill>
                  <a:srgbClr val="FF5000"/>
                </a:solidFill>
              </a:rPr>
              <a:t>Click Here</a:t>
            </a:r>
            <a:endParaRPr lang="en-US" b="1" dirty="0">
              <a:solidFill>
                <a:srgbClr val="FF5000"/>
              </a:solidFill>
            </a:endParaRPr>
          </a:p>
        </p:txBody>
      </p:sp>
      <p:pic>
        <p:nvPicPr>
          <p:cNvPr id="16" name="Picture 15"/>
          <p:cNvPicPr>
            <a:picLocks noChangeAspect="1"/>
          </p:cNvPicPr>
          <p:nvPr/>
        </p:nvPicPr>
        <p:blipFill rotWithShape="1">
          <a:blip r:embed="rId3"/>
          <a:srcRect l="49217" t="11667" r="-313" b="4999"/>
          <a:stretch/>
        </p:blipFill>
        <p:spPr>
          <a:xfrm>
            <a:off x="325179" y="3995150"/>
            <a:ext cx="5694621" cy="2612211"/>
          </a:xfrm>
          <a:prstGeom prst="rect">
            <a:avLst/>
          </a:prstGeom>
        </p:spPr>
      </p:pic>
      <p:pic>
        <p:nvPicPr>
          <p:cNvPr id="17" name="Picture 16" descr="File:Pointing hand cursor vector.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814" y="5068047"/>
            <a:ext cx="349910" cy="248515"/>
          </a:xfrm>
          <a:prstGeom prst="rect">
            <a:avLst/>
          </a:prstGeom>
        </p:spPr>
      </p:pic>
      <p:cxnSp>
        <p:nvCxnSpPr>
          <p:cNvPr id="18" name="Straight Arrow Connector 17"/>
          <p:cNvCxnSpPr/>
          <p:nvPr/>
        </p:nvCxnSpPr>
        <p:spPr>
          <a:xfrm flipV="1">
            <a:off x="685800" y="5332990"/>
            <a:ext cx="1828800" cy="1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6679" y="5316562"/>
            <a:ext cx="1442121" cy="954107"/>
          </a:xfrm>
          <a:prstGeom prst="rect">
            <a:avLst/>
          </a:prstGeom>
          <a:noFill/>
        </p:spPr>
        <p:txBody>
          <a:bodyPr wrap="square" rtlCol="0">
            <a:spAutoFit/>
          </a:bodyPr>
          <a:lstStyle/>
          <a:p>
            <a:r>
              <a:rPr lang="en-US" sz="1400" b="1" dirty="0" smtClean="0">
                <a:solidFill>
                  <a:srgbClr val="FF5000"/>
                </a:solidFill>
              </a:rPr>
              <a:t>Scroll the drop down or type in the department prefix</a:t>
            </a:r>
            <a:endParaRPr lang="en-US" sz="1400" b="1" dirty="0">
              <a:solidFill>
                <a:srgbClr val="FF5000"/>
              </a:solidFill>
            </a:endParaRPr>
          </a:p>
        </p:txBody>
      </p:sp>
    </p:spTree>
    <p:extLst>
      <p:ext uri="{BB962C8B-B14F-4D97-AF65-F5344CB8AC3E}">
        <p14:creationId xmlns:p14="http://schemas.microsoft.com/office/powerpoint/2010/main" val="53021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2861"/>
            <a:ext cx="7772400" cy="1470025"/>
          </a:xfrm>
        </p:spPr>
        <p:txBody>
          <a:bodyPr/>
          <a:lstStyle/>
          <a:p>
            <a:r>
              <a:rPr lang="en-US" dirty="0" smtClean="0">
                <a:solidFill>
                  <a:srgbClr val="FF5000"/>
                </a:solidFill>
              </a:rPr>
              <a:t>ECU Bookstore- Find My Books</a:t>
            </a:r>
            <a:endParaRPr lang="en-US" dirty="0">
              <a:solidFill>
                <a:srgbClr val="FF5000"/>
              </a:solidFill>
            </a:endParaRPr>
          </a:p>
        </p:txBody>
      </p:sp>
      <p:pic>
        <p:nvPicPr>
          <p:cNvPr id="5" name="Picture 4"/>
          <p:cNvPicPr>
            <a:picLocks noChangeAspect="1"/>
          </p:cNvPicPr>
          <p:nvPr/>
        </p:nvPicPr>
        <p:blipFill rotWithShape="1">
          <a:blip r:embed="rId2"/>
          <a:srcRect l="49166" t="10987" r="1668" b="3086"/>
          <a:stretch/>
        </p:blipFill>
        <p:spPr>
          <a:xfrm>
            <a:off x="685800" y="1295400"/>
            <a:ext cx="3698053" cy="1817687"/>
          </a:xfrm>
          <a:prstGeom prst="rect">
            <a:avLst/>
          </a:prstGeom>
        </p:spPr>
      </p:pic>
      <p:pic>
        <p:nvPicPr>
          <p:cNvPr id="6" name="Picture 5"/>
          <p:cNvPicPr>
            <a:picLocks noChangeAspect="1"/>
          </p:cNvPicPr>
          <p:nvPr/>
        </p:nvPicPr>
        <p:blipFill rotWithShape="1">
          <a:blip r:embed="rId3"/>
          <a:srcRect l="50000" t="11852" b="5185"/>
          <a:stretch/>
        </p:blipFill>
        <p:spPr>
          <a:xfrm>
            <a:off x="2306869" y="3113087"/>
            <a:ext cx="3657600" cy="1706880"/>
          </a:xfrm>
          <a:prstGeom prst="rect">
            <a:avLst/>
          </a:prstGeom>
        </p:spPr>
      </p:pic>
      <p:pic>
        <p:nvPicPr>
          <p:cNvPr id="7" name="Picture 6"/>
          <p:cNvPicPr>
            <a:picLocks noChangeAspect="1"/>
          </p:cNvPicPr>
          <p:nvPr/>
        </p:nvPicPr>
        <p:blipFill rotWithShape="1">
          <a:blip r:embed="rId4"/>
          <a:srcRect l="49167" t="11809" r="833" b="5228"/>
          <a:stretch/>
        </p:blipFill>
        <p:spPr>
          <a:xfrm>
            <a:off x="4581236" y="4845367"/>
            <a:ext cx="3657600" cy="1706880"/>
          </a:xfrm>
          <a:prstGeom prst="rect">
            <a:avLst/>
          </a:prstGeom>
        </p:spPr>
      </p:pic>
      <p:sp>
        <p:nvSpPr>
          <p:cNvPr id="8" name="TextBox 7"/>
          <p:cNvSpPr txBox="1"/>
          <p:nvPr/>
        </p:nvSpPr>
        <p:spPr>
          <a:xfrm>
            <a:off x="3886200" y="1992868"/>
            <a:ext cx="3617147" cy="369332"/>
          </a:xfrm>
          <a:prstGeom prst="rect">
            <a:avLst/>
          </a:prstGeom>
          <a:noFill/>
        </p:spPr>
        <p:txBody>
          <a:bodyPr wrap="square" rtlCol="0">
            <a:spAutoFit/>
          </a:bodyPr>
          <a:lstStyle/>
          <a:p>
            <a:r>
              <a:rPr lang="en-US" dirty="0" smtClean="0">
                <a:solidFill>
                  <a:srgbClr val="FF5000"/>
                </a:solidFill>
              </a:rPr>
              <a:t>Pick your course number and section</a:t>
            </a:r>
            <a:endParaRPr lang="en-US" dirty="0">
              <a:solidFill>
                <a:srgbClr val="FF5000"/>
              </a:solidFill>
            </a:endParaRPr>
          </a:p>
        </p:txBody>
      </p:sp>
      <p:cxnSp>
        <p:nvCxnSpPr>
          <p:cNvPr id="10" name="Straight Arrow Connector 9"/>
          <p:cNvCxnSpPr/>
          <p:nvPr/>
        </p:nvCxnSpPr>
        <p:spPr>
          <a:xfrm flipH="1">
            <a:off x="3581401" y="2286000"/>
            <a:ext cx="8024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0" y="3606721"/>
            <a:ext cx="3617147" cy="369332"/>
          </a:xfrm>
          <a:prstGeom prst="rect">
            <a:avLst/>
          </a:prstGeom>
          <a:noFill/>
        </p:spPr>
        <p:txBody>
          <a:bodyPr wrap="square" rtlCol="0">
            <a:spAutoFit/>
          </a:bodyPr>
          <a:lstStyle/>
          <a:p>
            <a:r>
              <a:rPr lang="en-US" dirty="0" smtClean="0">
                <a:solidFill>
                  <a:srgbClr val="FF5000"/>
                </a:solidFill>
              </a:rPr>
              <a:t>Select all your course books</a:t>
            </a:r>
            <a:endParaRPr lang="en-US" dirty="0">
              <a:solidFill>
                <a:srgbClr val="FF5000"/>
              </a:solidFill>
            </a:endParaRPr>
          </a:p>
        </p:txBody>
      </p:sp>
      <p:cxnSp>
        <p:nvCxnSpPr>
          <p:cNvPr id="16" name="Straight Arrow Connector 15"/>
          <p:cNvCxnSpPr/>
          <p:nvPr/>
        </p:nvCxnSpPr>
        <p:spPr>
          <a:xfrm flipH="1">
            <a:off x="5162017" y="3957291"/>
            <a:ext cx="8024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6800" y="6400800"/>
            <a:ext cx="2209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95600" y="6063655"/>
            <a:ext cx="3026107" cy="369332"/>
          </a:xfrm>
          <a:prstGeom prst="rect">
            <a:avLst/>
          </a:prstGeom>
          <a:noFill/>
        </p:spPr>
        <p:txBody>
          <a:bodyPr wrap="square" rtlCol="0">
            <a:spAutoFit/>
          </a:bodyPr>
          <a:lstStyle/>
          <a:p>
            <a:r>
              <a:rPr lang="en-US" dirty="0" smtClean="0">
                <a:solidFill>
                  <a:srgbClr val="FF5000"/>
                </a:solidFill>
              </a:rPr>
              <a:t>Click the arrow to get your list</a:t>
            </a:r>
            <a:endParaRPr lang="en-US" dirty="0">
              <a:solidFill>
                <a:srgbClr val="FF5000"/>
              </a:solidFill>
            </a:endParaRPr>
          </a:p>
        </p:txBody>
      </p:sp>
    </p:spTree>
    <p:extLst>
      <p:ext uri="{BB962C8B-B14F-4D97-AF65-F5344CB8AC3E}">
        <p14:creationId xmlns:p14="http://schemas.microsoft.com/office/powerpoint/2010/main" val="243066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5000"/>
                </a:solidFill>
              </a:rPr>
              <a:t>ECU Bookstore- Find My Books</a:t>
            </a:r>
            <a:endParaRPr lang="en-US" dirty="0">
              <a:solidFill>
                <a:srgbClr val="FF5000"/>
              </a:solidFill>
            </a:endParaRPr>
          </a:p>
        </p:txBody>
      </p:sp>
      <p:pic>
        <p:nvPicPr>
          <p:cNvPr id="6" name="Picture 5"/>
          <p:cNvPicPr>
            <a:picLocks noChangeAspect="1"/>
          </p:cNvPicPr>
          <p:nvPr/>
        </p:nvPicPr>
        <p:blipFill rotWithShape="1">
          <a:blip r:embed="rId2"/>
          <a:srcRect l="49167" t="11852" b="5185"/>
          <a:stretch/>
        </p:blipFill>
        <p:spPr>
          <a:xfrm>
            <a:off x="655864" y="2536825"/>
            <a:ext cx="7802336" cy="3581400"/>
          </a:xfrm>
          <a:prstGeom prst="rect">
            <a:avLst/>
          </a:prstGeom>
        </p:spPr>
      </p:pic>
      <p:sp>
        <p:nvSpPr>
          <p:cNvPr id="7" name="TextBox 6"/>
          <p:cNvSpPr txBox="1"/>
          <p:nvPr/>
        </p:nvSpPr>
        <p:spPr>
          <a:xfrm>
            <a:off x="1524000" y="1219200"/>
            <a:ext cx="5943600" cy="1200329"/>
          </a:xfrm>
          <a:prstGeom prst="rect">
            <a:avLst/>
          </a:prstGeom>
          <a:solidFill>
            <a:schemeClr val="accent6">
              <a:lumMod val="20000"/>
              <a:lumOff val="80000"/>
            </a:schemeClr>
          </a:solidFill>
        </p:spPr>
        <p:txBody>
          <a:bodyPr wrap="square" rtlCol="0">
            <a:spAutoFit/>
          </a:bodyPr>
          <a:lstStyle/>
          <a:p>
            <a:r>
              <a:rPr lang="en-US" dirty="0" smtClean="0">
                <a:solidFill>
                  <a:srgbClr val="FF5000"/>
                </a:solidFill>
              </a:rPr>
              <a:t>Your list of books will be displayed with options for purchase or rental.  You can order directly on line and have them sent to your home address, held for you at the bookstore or print your list to take into the bookstore when you are on campus.</a:t>
            </a:r>
            <a:endParaRPr lang="en-US" dirty="0">
              <a:solidFill>
                <a:srgbClr val="FF5000"/>
              </a:solidFill>
            </a:endParaRPr>
          </a:p>
        </p:txBody>
      </p:sp>
    </p:spTree>
    <p:extLst>
      <p:ext uri="{BB962C8B-B14F-4D97-AF65-F5344CB8AC3E}">
        <p14:creationId xmlns:p14="http://schemas.microsoft.com/office/powerpoint/2010/main" val="157992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Welcome to the ECU Family</a:t>
            </a:r>
            <a:endParaRPr lang="en-US" u="sng" dirty="0">
              <a:solidFill>
                <a:srgbClr val="FF5000"/>
              </a:solidFill>
            </a:endParaRPr>
          </a:p>
        </p:txBody>
      </p:sp>
      <p:sp>
        <p:nvSpPr>
          <p:cNvPr id="3" name="Content Placeholder 2"/>
          <p:cNvSpPr>
            <a:spLocks noGrp="1"/>
          </p:cNvSpPr>
          <p:nvPr>
            <p:ph idx="1"/>
          </p:nvPr>
        </p:nvSpPr>
        <p:spPr/>
        <p:txBody>
          <a:bodyPr/>
          <a:lstStyle/>
          <a:p>
            <a:pPr marL="0" indent="0" algn="ctr">
              <a:buNone/>
            </a:pPr>
            <a:r>
              <a:rPr lang="en-US" dirty="0" smtClean="0"/>
              <a:t>We are glad you have chosen to continue your pursuit of a bachelor’s degree with </a:t>
            </a:r>
          </a:p>
          <a:p>
            <a:pPr marL="0" indent="0" algn="ctr">
              <a:buNone/>
            </a:pPr>
            <a:r>
              <a:rPr lang="en-US" dirty="0" smtClean="0"/>
              <a:t>East Central University!</a:t>
            </a:r>
          </a:p>
          <a:p>
            <a:pPr marL="0" indent="0" algn="ctr">
              <a:buNone/>
            </a:pPr>
            <a:r>
              <a:rPr lang="en-US" dirty="0" smtClean="0"/>
              <a:t>Remember: </a:t>
            </a:r>
            <a:r>
              <a:rPr lang="en-US" u="sng" dirty="0" smtClean="0">
                <a:solidFill>
                  <a:srgbClr val="FF5000"/>
                </a:solidFill>
              </a:rPr>
              <a:t>Once a Tiger, ALWAYS A TIGER</a:t>
            </a:r>
            <a:r>
              <a:rPr lang="en-US" dirty="0" smtClean="0"/>
              <a:t>!</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340" b="99320" l="2500" r="98000"/>
                    </a14:imgEffect>
                  </a14:imgLayer>
                </a14:imgProps>
              </a:ext>
              <a:ext uri="{28A0092B-C50C-407E-A947-70E740481C1C}">
                <a14:useLocalDpi xmlns:a14="http://schemas.microsoft.com/office/drawing/2010/main" val="0"/>
              </a:ext>
            </a:extLst>
          </a:blip>
          <a:stretch>
            <a:fillRect/>
          </a:stretch>
        </p:blipFill>
        <p:spPr>
          <a:xfrm>
            <a:off x="3505200" y="4343400"/>
            <a:ext cx="2286000" cy="1680210"/>
          </a:xfrm>
          <a:prstGeom prst="rect">
            <a:avLst/>
          </a:prstGeom>
          <a:effectLst>
            <a:glow rad="101600">
              <a:srgbClr val="FF5000">
                <a:alpha val="23000"/>
              </a:srgbClr>
            </a:glow>
            <a:reflection stA="29000" endPos="37000" dir="5400000" sy="-100000" algn="bl" rotWithShape="0"/>
          </a:effectLst>
        </p:spPr>
      </p:pic>
    </p:spTree>
    <p:extLst>
      <p:ext uri="{BB962C8B-B14F-4D97-AF65-F5344CB8AC3E}">
        <p14:creationId xmlns:p14="http://schemas.microsoft.com/office/powerpoint/2010/main" val="1005417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9759"/>
            <a:ext cx="8229600" cy="716288"/>
          </a:xfrm>
        </p:spPr>
        <p:txBody>
          <a:bodyPr>
            <a:normAutofit fontScale="90000"/>
          </a:bodyPr>
          <a:lstStyle/>
          <a:p>
            <a:r>
              <a:rPr lang="en-US" dirty="0" smtClean="0">
                <a:solidFill>
                  <a:srgbClr val="FF5000"/>
                </a:solidFill>
              </a:rPr>
              <a:t>Log on to MyECU</a:t>
            </a:r>
            <a:endParaRPr lang="en-US" dirty="0">
              <a:solidFill>
                <a:srgbClr val="FF5000"/>
              </a:solidFill>
            </a:endParaRPr>
          </a:p>
        </p:txBody>
      </p:sp>
      <p:sp>
        <p:nvSpPr>
          <p:cNvPr id="3" name="Content Placeholder 2"/>
          <p:cNvSpPr>
            <a:spLocks noGrp="1"/>
          </p:cNvSpPr>
          <p:nvPr>
            <p:ph idx="1"/>
          </p:nvPr>
        </p:nvSpPr>
        <p:spPr>
          <a:xfrm>
            <a:off x="25400" y="847311"/>
            <a:ext cx="4724400" cy="524377"/>
          </a:xfrm>
        </p:spPr>
        <p:txBody>
          <a:bodyPr>
            <a:normAutofit fontScale="92500" lnSpcReduction="10000"/>
          </a:bodyPr>
          <a:lstStyle/>
          <a:p>
            <a:pPr marL="0" indent="0">
              <a:buNone/>
            </a:pPr>
            <a:r>
              <a:rPr lang="en-US" dirty="0" smtClean="0"/>
              <a:t>Click on the </a:t>
            </a:r>
            <a:r>
              <a:rPr lang="en-US" dirty="0" smtClean="0">
                <a:solidFill>
                  <a:srgbClr val="FF6600"/>
                </a:solidFill>
              </a:rPr>
              <a:t>MyECU</a:t>
            </a:r>
            <a:r>
              <a:rPr lang="en-US" dirty="0" smtClean="0"/>
              <a:t> link</a:t>
            </a:r>
            <a:endParaRPr lang="en-US" dirty="0"/>
          </a:p>
        </p:txBody>
      </p:sp>
      <p:sp>
        <p:nvSpPr>
          <p:cNvPr id="8" name="TextBox 7"/>
          <p:cNvSpPr txBox="1"/>
          <p:nvPr/>
        </p:nvSpPr>
        <p:spPr>
          <a:xfrm>
            <a:off x="0" y="3733800"/>
            <a:ext cx="5334000" cy="553998"/>
          </a:xfrm>
          <a:prstGeom prst="rect">
            <a:avLst/>
          </a:prstGeom>
          <a:noFill/>
        </p:spPr>
        <p:txBody>
          <a:bodyPr wrap="square" rtlCol="0">
            <a:spAutoFit/>
          </a:bodyPr>
          <a:lstStyle/>
          <a:p>
            <a:r>
              <a:rPr lang="en-US" sz="3000" dirty="0" smtClean="0"/>
              <a:t>Enter </a:t>
            </a:r>
            <a:r>
              <a:rPr lang="en-US" sz="3000" dirty="0" smtClean="0">
                <a:solidFill>
                  <a:srgbClr val="FF6600"/>
                </a:solidFill>
              </a:rPr>
              <a:t>Username</a:t>
            </a:r>
            <a:r>
              <a:rPr lang="en-US" sz="3000" dirty="0" smtClean="0"/>
              <a:t> and </a:t>
            </a:r>
            <a:r>
              <a:rPr lang="en-US" sz="3000" dirty="0" smtClean="0">
                <a:solidFill>
                  <a:srgbClr val="FF6600"/>
                </a:solidFill>
              </a:rPr>
              <a:t>Password</a:t>
            </a:r>
            <a:endParaRPr lang="en-US" sz="3000" dirty="0">
              <a:solidFill>
                <a:srgbClr val="FF6600"/>
              </a:solidFill>
            </a:endParaRPr>
          </a:p>
        </p:txBody>
      </p:sp>
      <p:pic>
        <p:nvPicPr>
          <p:cNvPr id="11" name="Picture 10"/>
          <p:cNvPicPr>
            <a:picLocks noChangeAspect="1"/>
          </p:cNvPicPr>
          <p:nvPr/>
        </p:nvPicPr>
        <p:blipFill rotWithShape="1">
          <a:blip r:embed="rId2"/>
          <a:srcRect l="2562" t="21875" r="3652" b="23110"/>
          <a:stretch/>
        </p:blipFill>
        <p:spPr>
          <a:xfrm>
            <a:off x="2057399" y="1295401"/>
            <a:ext cx="6553201" cy="2438400"/>
          </a:xfrm>
          <a:prstGeom prst="rect">
            <a:avLst/>
          </a:prstGeom>
        </p:spPr>
      </p:pic>
      <p:cxnSp>
        <p:nvCxnSpPr>
          <p:cNvPr id="6" name="Straight Arrow Connector 5"/>
          <p:cNvCxnSpPr/>
          <p:nvPr/>
        </p:nvCxnSpPr>
        <p:spPr>
          <a:xfrm>
            <a:off x="3810000" y="1141729"/>
            <a:ext cx="1447800" cy="1601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220" t="12500" r="2002" b="11338"/>
          <a:stretch/>
        </p:blipFill>
        <p:spPr>
          <a:xfrm>
            <a:off x="1581149" y="4287798"/>
            <a:ext cx="5701369" cy="2496787"/>
          </a:xfrm>
          <a:prstGeom prst="rect">
            <a:avLst/>
          </a:prstGeom>
        </p:spPr>
      </p:pic>
      <p:cxnSp>
        <p:nvCxnSpPr>
          <p:cNvPr id="14" name="Straight Arrow Connector 13"/>
          <p:cNvCxnSpPr/>
          <p:nvPr/>
        </p:nvCxnSpPr>
        <p:spPr>
          <a:xfrm>
            <a:off x="5333999" y="3991479"/>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5334000" y="4010799"/>
            <a:ext cx="990600" cy="437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03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a:srcRect l="49909" t="42453" r="17118" b="25235"/>
          <a:stretch/>
        </p:blipFill>
        <p:spPr bwMode="auto">
          <a:xfrm>
            <a:off x="2971800" y="5170506"/>
            <a:ext cx="6122709" cy="1687494"/>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a:srcRect t="-1" b="-1509"/>
          <a:stretch/>
        </p:blipFill>
        <p:spPr>
          <a:xfrm>
            <a:off x="2971800" y="914400"/>
            <a:ext cx="6120914" cy="4356708"/>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u="sng" dirty="0" err="1" smtClean="0">
                <a:solidFill>
                  <a:srgbClr val="FF5000"/>
                </a:solidFill>
              </a:rPr>
              <a:t>MyECU</a:t>
            </a:r>
            <a:endParaRPr lang="en-US" u="sng" dirty="0">
              <a:solidFill>
                <a:srgbClr val="FF5000"/>
              </a:solidFill>
            </a:endParaRPr>
          </a:p>
        </p:txBody>
      </p:sp>
      <p:sp>
        <p:nvSpPr>
          <p:cNvPr id="3" name="Content Placeholder 2"/>
          <p:cNvSpPr>
            <a:spLocks noGrp="1"/>
          </p:cNvSpPr>
          <p:nvPr>
            <p:ph sz="half" idx="1"/>
          </p:nvPr>
        </p:nvSpPr>
        <p:spPr>
          <a:xfrm>
            <a:off x="148574" y="457200"/>
            <a:ext cx="2701024" cy="5557053"/>
          </a:xfrm>
          <a:solidFill>
            <a:schemeClr val="tx1">
              <a:lumMod val="50000"/>
            </a:schemeClr>
          </a:solidFill>
          <a:ln w="38100">
            <a:solidFill>
              <a:srgbClr val="FF6600"/>
            </a:solidFill>
          </a:ln>
        </p:spPr>
        <p:txBody>
          <a:bodyPr>
            <a:normAutofit lnSpcReduction="10000"/>
          </a:bodyPr>
          <a:lstStyle/>
          <a:p>
            <a:pPr marL="0" indent="0">
              <a:buNone/>
            </a:pPr>
            <a:r>
              <a:rPr lang="en-US" dirty="0" smtClean="0">
                <a:solidFill>
                  <a:srgbClr val="FF6600"/>
                </a:solidFill>
              </a:rPr>
              <a:t>My Home Tab</a:t>
            </a:r>
          </a:p>
          <a:p>
            <a:pPr>
              <a:buFont typeface="Wingdings" panose="05000000000000000000" pitchFamily="2" charset="2"/>
              <a:buChar char="Ø"/>
            </a:pPr>
            <a:r>
              <a:rPr lang="en-US" sz="1600" dirty="0"/>
              <a:t>Horizontal tabs</a:t>
            </a:r>
          </a:p>
          <a:p>
            <a:pPr marL="115888"/>
            <a:r>
              <a:rPr lang="en-US" sz="2000" dirty="0">
                <a:solidFill>
                  <a:srgbClr val="FF6600"/>
                </a:solidFill>
              </a:rPr>
              <a:t>Home</a:t>
            </a:r>
          </a:p>
          <a:p>
            <a:pPr marL="115888"/>
            <a:r>
              <a:rPr lang="en-US" sz="2000" dirty="0">
                <a:solidFill>
                  <a:srgbClr val="FF6600"/>
                </a:solidFill>
              </a:rPr>
              <a:t>Admissions</a:t>
            </a:r>
          </a:p>
          <a:p>
            <a:pPr marL="115888"/>
            <a:r>
              <a:rPr lang="en-US" sz="2000" dirty="0" smtClean="0">
                <a:solidFill>
                  <a:srgbClr val="FF6600"/>
                </a:solidFill>
              </a:rPr>
              <a:t>Course Schedule</a:t>
            </a:r>
            <a:endParaRPr lang="en-US" sz="2000" dirty="0">
              <a:solidFill>
                <a:srgbClr val="FF6600"/>
              </a:solidFill>
            </a:endParaRPr>
          </a:p>
          <a:p>
            <a:pPr marL="115888"/>
            <a:r>
              <a:rPr lang="en-US" sz="2000" dirty="0">
                <a:solidFill>
                  <a:srgbClr val="FF6600"/>
                </a:solidFill>
              </a:rPr>
              <a:t>Institutional </a:t>
            </a:r>
            <a:r>
              <a:rPr lang="en-US" sz="2000" dirty="0" smtClean="0">
                <a:solidFill>
                  <a:srgbClr val="FF6600"/>
                </a:solidFill>
              </a:rPr>
              <a:t>   </a:t>
            </a:r>
          </a:p>
          <a:p>
            <a:pPr marL="0" indent="0">
              <a:buNone/>
            </a:pPr>
            <a:r>
              <a:rPr lang="en-US" sz="2000" dirty="0" smtClean="0">
                <a:solidFill>
                  <a:srgbClr val="FF6600"/>
                </a:solidFill>
              </a:rPr>
              <a:t>      Reporting</a:t>
            </a:r>
            <a:endParaRPr lang="en-US" sz="2000" dirty="0">
              <a:solidFill>
                <a:srgbClr val="FF6600"/>
              </a:solidFill>
            </a:endParaRPr>
          </a:p>
          <a:p>
            <a:pPr marL="115888"/>
            <a:r>
              <a:rPr lang="en-US" sz="2000" dirty="0">
                <a:solidFill>
                  <a:srgbClr val="FF6600"/>
                </a:solidFill>
              </a:rPr>
              <a:t>ECU Information</a:t>
            </a:r>
          </a:p>
          <a:p>
            <a:pPr marL="115888"/>
            <a:r>
              <a:rPr lang="en-US" sz="2000" dirty="0">
                <a:solidFill>
                  <a:srgbClr val="FF6600"/>
                </a:solidFill>
              </a:rPr>
              <a:t>Student</a:t>
            </a:r>
          </a:p>
          <a:p>
            <a:pPr marL="115888"/>
            <a:r>
              <a:rPr lang="en-US" sz="2000" dirty="0" err="1" smtClean="0">
                <a:solidFill>
                  <a:srgbClr val="FF6600"/>
                </a:solidFill>
              </a:rPr>
              <a:t>MyPages</a:t>
            </a:r>
            <a:endParaRPr lang="en-US" sz="2000" dirty="0" smtClean="0">
              <a:solidFill>
                <a:srgbClr val="FF6600"/>
              </a:solidFill>
            </a:endParaRPr>
          </a:p>
          <a:p>
            <a:pPr marL="0" indent="0">
              <a:buNone/>
            </a:pPr>
            <a:endParaRPr lang="en-US" sz="2000" dirty="0">
              <a:solidFill>
                <a:srgbClr val="FF6600"/>
              </a:solidFill>
            </a:endParaRPr>
          </a:p>
          <a:p>
            <a:pPr>
              <a:buFont typeface="Wingdings" panose="05000000000000000000" pitchFamily="2" charset="2"/>
              <a:buChar char="Ø"/>
            </a:pPr>
            <a:r>
              <a:rPr lang="en-US" sz="1600" dirty="0" smtClean="0"/>
              <a:t>Left Hand Tab</a:t>
            </a:r>
          </a:p>
          <a:p>
            <a:pPr marL="115888" indent="-58738"/>
            <a:r>
              <a:rPr lang="en-US" sz="2000" dirty="0" smtClean="0">
                <a:solidFill>
                  <a:srgbClr val="FF6600"/>
                </a:solidFill>
              </a:rPr>
              <a:t>Academic and personal Information</a:t>
            </a:r>
          </a:p>
          <a:p>
            <a:pPr lvl="1"/>
            <a:endParaRPr lang="en-US" sz="1600" dirty="0"/>
          </a:p>
          <a:p>
            <a:pPr marL="341313" lvl="1">
              <a:buFont typeface="Wingdings" panose="05000000000000000000" pitchFamily="2" charset="2"/>
              <a:buChar char="Ø"/>
            </a:pPr>
            <a:r>
              <a:rPr lang="en-US" sz="1600" dirty="0" smtClean="0"/>
              <a:t>Quick Links</a:t>
            </a:r>
          </a:p>
          <a:p>
            <a:pPr marL="457200" lvl="1" indent="0">
              <a:buNone/>
            </a:pPr>
            <a:endParaRPr lang="en-US" dirty="0"/>
          </a:p>
        </p:txBody>
      </p:sp>
      <p:cxnSp>
        <p:nvCxnSpPr>
          <p:cNvPr id="6" name="Straight Arrow Connector 5"/>
          <p:cNvCxnSpPr/>
          <p:nvPr/>
        </p:nvCxnSpPr>
        <p:spPr>
          <a:xfrm>
            <a:off x="1828800" y="1104900"/>
            <a:ext cx="1134278" cy="1615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28800" y="1548664"/>
            <a:ext cx="1141205" cy="271853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24000" y="5271108"/>
            <a:ext cx="1446005" cy="13909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58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MyECU: Student Tab</a:t>
            </a:r>
            <a:endParaRPr lang="en-US" u="sng" dirty="0">
              <a:solidFill>
                <a:srgbClr val="FF5000"/>
              </a:solidFill>
            </a:endParaRPr>
          </a:p>
        </p:txBody>
      </p:sp>
      <p:sp>
        <p:nvSpPr>
          <p:cNvPr id="4" name="Content Placeholder 3"/>
          <p:cNvSpPr>
            <a:spLocks noGrp="1"/>
          </p:cNvSpPr>
          <p:nvPr>
            <p:ph sz="half" idx="2"/>
          </p:nvPr>
        </p:nvSpPr>
        <p:spPr>
          <a:xfrm>
            <a:off x="381000" y="5708073"/>
            <a:ext cx="8686800" cy="990600"/>
          </a:xfrm>
        </p:spPr>
        <p:txBody>
          <a:bodyPr numCol="1">
            <a:normAutofit fontScale="92500"/>
          </a:bodyPr>
          <a:lstStyle/>
          <a:p>
            <a:pPr marL="0" indent="0" algn="ctr">
              <a:buNone/>
            </a:pPr>
            <a:r>
              <a:rPr lang="en-US" b="1" dirty="0" smtClean="0">
                <a:solidFill>
                  <a:srgbClr val="FF6600"/>
                </a:solidFill>
                <a:effectLst>
                  <a:outerShdw blurRad="38100" dist="38100" dir="2700000" algn="tl">
                    <a:srgbClr val="000000">
                      <a:alpha val="43137"/>
                    </a:srgbClr>
                  </a:outerShdw>
                </a:effectLst>
              </a:rPr>
              <a:t>Other important things you find on the Student Tab</a:t>
            </a:r>
          </a:p>
          <a:p>
            <a:pPr marL="0" indent="0">
              <a:buNone/>
            </a:pPr>
            <a:r>
              <a:rPr lang="en-US" sz="1900" dirty="0" smtClean="0"/>
              <a:t>*Major and </a:t>
            </a:r>
            <a:r>
              <a:rPr lang="en-US" sz="1900" dirty="0"/>
              <a:t>Advisor  </a:t>
            </a:r>
            <a:r>
              <a:rPr lang="en-US" sz="1900" dirty="0" smtClean="0"/>
              <a:t>  *Grades- Midterm </a:t>
            </a:r>
            <a:r>
              <a:rPr lang="en-US" sz="1900" dirty="0"/>
              <a:t>and </a:t>
            </a:r>
            <a:r>
              <a:rPr lang="en-US" sz="1900" dirty="0" smtClean="0"/>
              <a:t>Final    </a:t>
            </a:r>
            <a:r>
              <a:rPr lang="en-US" sz="1900" dirty="0"/>
              <a:t> </a:t>
            </a:r>
            <a:r>
              <a:rPr lang="en-US" sz="1900" dirty="0" smtClean="0"/>
              <a:t>* Unofficial Degree Audit     *Holds</a:t>
            </a:r>
            <a:endParaRPr lang="en-US" sz="1900" dirty="0"/>
          </a:p>
          <a:p>
            <a:pPr marL="0" indent="0">
              <a:buNone/>
            </a:pPr>
            <a:endParaRPr lang="en-US" sz="1300" dirty="0" smtClean="0"/>
          </a:p>
        </p:txBody>
      </p:sp>
      <p:sp>
        <p:nvSpPr>
          <p:cNvPr id="8" name="TextBox 7"/>
          <p:cNvSpPr txBox="1"/>
          <p:nvPr/>
        </p:nvSpPr>
        <p:spPr>
          <a:xfrm>
            <a:off x="533400" y="1744477"/>
            <a:ext cx="2286000" cy="3785652"/>
          </a:xfrm>
          <a:prstGeom prst="rect">
            <a:avLst/>
          </a:prstGeom>
          <a:solidFill>
            <a:schemeClr val="tx1">
              <a:lumMod val="50000"/>
            </a:schemeClr>
          </a:solidFill>
          <a:ln w="38100">
            <a:solidFill>
              <a:srgbClr val="FF6600"/>
            </a:solidFill>
          </a:ln>
        </p:spPr>
        <p:txBody>
          <a:bodyPr wrap="square" rtlCol="0">
            <a:spAutoFit/>
          </a:bodyPr>
          <a:lstStyle/>
          <a:p>
            <a:r>
              <a:rPr lang="en-US" sz="1600" b="1" dirty="0" smtClean="0">
                <a:solidFill>
                  <a:srgbClr val="FF6600"/>
                </a:solidFill>
                <a:effectLst>
                  <a:outerShdw blurRad="38100" dist="38100" dir="2700000" algn="tl">
                    <a:srgbClr val="000000">
                      <a:alpha val="43137"/>
                    </a:srgbClr>
                  </a:outerShdw>
                </a:effectLst>
              </a:rPr>
              <a:t>Important Left had tabs:</a:t>
            </a:r>
          </a:p>
          <a:p>
            <a:endParaRPr lang="en-US" sz="1600" b="1" dirty="0" smtClean="0">
              <a:solidFill>
                <a:srgbClr val="FF66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effectLst>
                  <a:outerShdw blurRad="38100" dist="38100" dir="2700000" algn="tl">
                    <a:srgbClr val="000000">
                      <a:alpha val="43137"/>
                    </a:srgbClr>
                  </a:outerShdw>
                </a:effectLst>
              </a:rPr>
              <a:t>Bachelors Degree Application</a:t>
            </a:r>
          </a:p>
          <a:p>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solidFill>
                  <a:srgbClr val="FF6600"/>
                </a:solidFill>
                <a:effectLst>
                  <a:outerShdw blurRad="38100" dist="38100" dir="2700000" algn="tl">
                    <a:srgbClr val="000000">
                      <a:alpha val="43137"/>
                    </a:srgbClr>
                  </a:outerShdw>
                </a:effectLst>
              </a:rPr>
              <a:t>Billing Info</a:t>
            </a:r>
          </a:p>
          <a:p>
            <a:pPr marL="285750" indent="-285750">
              <a:buFont typeface="Arial" panose="020B0604020202020204" pitchFamily="34" charset="0"/>
              <a:buChar char="•"/>
            </a:pPr>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effectLst>
                  <a:outerShdw blurRad="38100" dist="38100" dir="2700000" algn="tl">
                    <a:srgbClr val="000000">
                      <a:alpha val="43137"/>
                    </a:srgbClr>
                  </a:outerShdw>
                </a:effectLst>
              </a:rPr>
              <a:t>Financial Aid</a:t>
            </a:r>
          </a:p>
          <a:p>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solidFill>
                  <a:srgbClr val="FF6600"/>
                </a:solidFill>
                <a:effectLst>
                  <a:outerShdw blurRad="38100" dist="38100" dir="2700000" algn="tl">
                    <a:srgbClr val="000000">
                      <a:alpha val="43137"/>
                    </a:srgbClr>
                  </a:outerShdw>
                </a:effectLst>
              </a:rPr>
              <a:t>Registration and Semester Schedule</a:t>
            </a:r>
          </a:p>
          <a:p>
            <a:pPr marL="285750" indent="-285750">
              <a:buFont typeface="Arial" panose="020B0604020202020204" pitchFamily="34" charset="0"/>
              <a:buChar char="•"/>
            </a:pPr>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effectLst>
                  <a:outerShdw blurRad="38100" dist="38100" dir="2700000" algn="tl">
                    <a:srgbClr val="000000">
                      <a:alpha val="43137"/>
                    </a:srgbClr>
                  </a:outerShdw>
                </a:effectLst>
              </a:rPr>
              <a:t>Student Schedule</a:t>
            </a:r>
          </a:p>
          <a:p>
            <a:pPr marL="285750" indent="-285750">
              <a:buFont typeface="Arial" panose="020B0604020202020204" pitchFamily="34" charset="0"/>
              <a:buChar char="•"/>
            </a:pPr>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solidFill>
                  <a:srgbClr val="FF6600"/>
                </a:solidFill>
                <a:effectLst>
                  <a:outerShdw blurRad="38100" dist="38100" dir="2700000" algn="tl">
                    <a:srgbClr val="000000">
                      <a:alpha val="43137"/>
                    </a:srgbClr>
                  </a:outerShdw>
                </a:effectLst>
              </a:rPr>
              <a:t>And More!</a:t>
            </a:r>
            <a:endParaRPr lang="en-US" dirty="0">
              <a:solidFill>
                <a:srgbClr val="FF6600"/>
              </a:solidFill>
            </a:endParaRPr>
          </a:p>
        </p:txBody>
      </p:sp>
      <p:cxnSp>
        <p:nvCxnSpPr>
          <p:cNvPr id="11" name="Straight Arrow Connector 10"/>
          <p:cNvCxnSpPr/>
          <p:nvPr/>
        </p:nvCxnSpPr>
        <p:spPr>
          <a:xfrm>
            <a:off x="838200" y="4572000"/>
            <a:ext cx="2057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895600" y="1280319"/>
            <a:ext cx="6096000" cy="4267200"/>
            <a:chOff x="2590800" y="2286000"/>
            <a:chExt cx="6324600" cy="4267200"/>
          </a:xfrm>
        </p:grpSpPr>
        <p:grpSp>
          <p:nvGrpSpPr>
            <p:cNvPr id="9" name="Group 8"/>
            <p:cNvGrpSpPr/>
            <p:nvPr/>
          </p:nvGrpSpPr>
          <p:grpSpPr>
            <a:xfrm>
              <a:off x="2590800" y="2286000"/>
              <a:ext cx="6324600" cy="4267200"/>
              <a:chOff x="2590800" y="2286000"/>
              <a:chExt cx="6324600" cy="4267200"/>
            </a:xfrm>
            <a:solidFill>
              <a:schemeClr val="tx1"/>
            </a:solidFill>
          </p:grpSpPr>
          <p:pic>
            <p:nvPicPr>
              <p:cNvPr id="7" name="Picture 6"/>
              <p:cNvPicPr/>
              <p:nvPr/>
            </p:nvPicPr>
            <p:blipFill rotWithShape="1">
              <a:blip r:embed="rId2"/>
              <a:srcRect l="-1" t="10027" r="50642" b="6114"/>
              <a:stretch/>
            </p:blipFill>
            <p:spPr bwMode="auto">
              <a:xfrm>
                <a:off x="2590800" y="2286000"/>
                <a:ext cx="6324600" cy="4267200"/>
              </a:xfrm>
              <a:prstGeom prst="rect">
                <a:avLst/>
              </a:prstGeom>
              <a:grpFill/>
              <a:ln>
                <a:solidFill>
                  <a:schemeClr val="tx1"/>
                </a:solidFill>
              </a:ln>
              <a:extLst>
                <a:ext uri="{53640926-AAD7-44D8-BBD7-CCE9431645EC}">
                  <a14:shadowObscured xmlns:a14="http://schemas.microsoft.com/office/drawing/2010/main"/>
                </a:ext>
              </a:extLst>
            </p:spPr>
          </p:pic>
          <p:sp>
            <p:nvSpPr>
              <p:cNvPr id="6" name="Rectangle 5"/>
              <p:cNvSpPr/>
              <p:nvPr/>
            </p:nvSpPr>
            <p:spPr>
              <a:xfrm>
                <a:off x="3246120" y="2368057"/>
                <a:ext cx="411480" cy="7034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943600" y="2590800"/>
              <a:ext cx="990600" cy="762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9991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u="sng" dirty="0">
                <a:solidFill>
                  <a:srgbClr val="FF5000"/>
                </a:solidFill>
              </a:rPr>
              <a:t>MyECU: Student Tab Unofficial Transcript</a:t>
            </a:r>
          </a:p>
        </p:txBody>
      </p:sp>
      <p:sp>
        <p:nvSpPr>
          <p:cNvPr id="3" name="Content Placeholder 2"/>
          <p:cNvSpPr>
            <a:spLocks noGrp="1"/>
          </p:cNvSpPr>
          <p:nvPr>
            <p:ph sz="half" idx="1"/>
          </p:nvPr>
        </p:nvSpPr>
        <p:spPr>
          <a:xfrm>
            <a:off x="228600" y="1447800"/>
            <a:ext cx="3555222" cy="5181600"/>
          </a:xfrm>
          <a:solidFill>
            <a:schemeClr val="tx1">
              <a:lumMod val="50000"/>
            </a:schemeClr>
          </a:solidFill>
          <a:ln w="50800">
            <a:solidFill>
              <a:srgbClr val="FF6600"/>
            </a:solidFill>
          </a:ln>
        </p:spPr>
        <p:txBody>
          <a:bodyPr>
            <a:noAutofit/>
          </a:bodyPr>
          <a:lstStyle/>
          <a:p>
            <a:pPr marL="233363" lvl="2">
              <a:lnSpc>
                <a:spcPct val="150000"/>
              </a:lnSpc>
            </a:pPr>
            <a:r>
              <a:rPr lang="en-US" sz="2400" dirty="0" smtClean="0"/>
              <a:t>Can be printed</a:t>
            </a:r>
          </a:p>
          <a:p>
            <a:pPr marL="233363" lvl="2">
              <a:lnSpc>
                <a:spcPct val="150000"/>
              </a:lnSpc>
            </a:pPr>
            <a:r>
              <a:rPr lang="en-US" sz="2400" dirty="0" smtClean="0">
                <a:solidFill>
                  <a:srgbClr val="FF6600"/>
                </a:solidFill>
              </a:rPr>
              <a:t>Will show all courses completed each semester</a:t>
            </a:r>
          </a:p>
          <a:p>
            <a:pPr marL="233363" lvl="2">
              <a:lnSpc>
                <a:spcPct val="150000"/>
              </a:lnSpc>
            </a:pPr>
            <a:r>
              <a:rPr lang="en-US" sz="2400" dirty="0" smtClean="0"/>
              <a:t>Will not appear immediately for transfers </a:t>
            </a:r>
          </a:p>
          <a:p>
            <a:pPr marL="233363" lvl="2">
              <a:lnSpc>
                <a:spcPct val="150000"/>
              </a:lnSpc>
            </a:pPr>
            <a:r>
              <a:rPr lang="en-US" sz="2400" dirty="0" smtClean="0">
                <a:solidFill>
                  <a:srgbClr val="FF6600"/>
                </a:solidFill>
              </a:rPr>
              <a:t>Must have ALL official transcripts submitted to ECU to be recorded</a:t>
            </a:r>
            <a:endParaRPr lang="en-US" sz="2400" dirty="0">
              <a:solidFill>
                <a:srgbClr val="FF6600"/>
              </a:solidFill>
            </a:endParaRPr>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2129020162"/>
              </p:ext>
            </p:extLst>
          </p:nvPr>
        </p:nvGraphicFramePr>
        <p:xfrm>
          <a:off x="4343400" y="1417638"/>
          <a:ext cx="4572000" cy="4906962"/>
        </p:xfrm>
        <a:graphic>
          <a:graphicData uri="http://schemas.openxmlformats.org/presentationml/2006/ole">
            <mc:AlternateContent xmlns:mc="http://schemas.openxmlformats.org/markup-compatibility/2006">
              <mc:Choice xmlns:v="urn:schemas-microsoft-com:vml" Requires="v">
                <p:oleObj spid="_x0000_s2112" name="Acrobat Document" r:id="rId3" imgW="6034986" imgH="4663440" progId="Acrobat.Document.11">
                  <p:embed/>
                </p:oleObj>
              </mc:Choice>
              <mc:Fallback>
                <p:oleObj name="Acrobat Document" r:id="rId3" imgW="6034986" imgH="4663440" progId="Acrobat.Document.11">
                  <p:embed/>
                  <p:pic>
                    <p:nvPicPr>
                      <p:cNvPr id="0" name=""/>
                      <p:cNvPicPr/>
                      <p:nvPr/>
                    </p:nvPicPr>
                    <p:blipFill>
                      <a:blip r:embed="rId4"/>
                      <a:stretch>
                        <a:fillRect/>
                      </a:stretch>
                    </p:blipFill>
                    <p:spPr>
                      <a:xfrm>
                        <a:off x="4343400" y="1417638"/>
                        <a:ext cx="4572000" cy="4906962"/>
                      </a:xfrm>
                      <a:prstGeom prst="rect">
                        <a:avLst/>
                      </a:prstGeom>
                    </p:spPr>
                  </p:pic>
                </p:oleObj>
              </mc:Fallback>
            </mc:AlternateContent>
          </a:graphicData>
        </a:graphic>
      </p:graphicFrame>
      <p:cxnSp>
        <p:nvCxnSpPr>
          <p:cNvPr id="6" name="Straight Arrow Connector 5"/>
          <p:cNvCxnSpPr/>
          <p:nvPr/>
        </p:nvCxnSpPr>
        <p:spPr>
          <a:xfrm>
            <a:off x="3783822" y="3124200"/>
            <a:ext cx="5595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18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5000"/>
                </a:solidFill>
              </a:rPr>
              <a:t>MyECU: Student Tab </a:t>
            </a:r>
            <a:r>
              <a:rPr lang="en-US" b="1" u="sng" dirty="0">
                <a:solidFill>
                  <a:srgbClr val="FF5000"/>
                </a:solidFill>
              </a:rPr>
              <a:t>Transfer Work</a:t>
            </a:r>
            <a:r>
              <a:rPr lang="en-US" b="1" dirty="0">
                <a:solidFill>
                  <a:srgbClr val="FF6600"/>
                </a:solidFill>
              </a:rPr>
              <a:t/>
            </a:r>
            <a:br>
              <a:rPr lang="en-US" b="1" dirty="0">
                <a:solidFill>
                  <a:srgbClr val="FF6600"/>
                </a:solidFill>
              </a:rPr>
            </a:br>
            <a:endParaRPr lang="en-US" u="sng" dirty="0">
              <a:solidFill>
                <a:srgbClr val="FF5000"/>
              </a:solidFill>
            </a:endParaRPr>
          </a:p>
        </p:txBody>
      </p:sp>
      <p:sp>
        <p:nvSpPr>
          <p:cNvPr id="3" name="Content Placeholder 2"/>
          <p:cNvSpPr>
            <a:spLocks noGrp="1"/>
          </p:cNvSpPr>
          <p:nvPr>
            <p:ph sz="half" idx="1"/>
          </p:nvPr>
        </p:nvSpPr>
        <p:spPr>
          <a:xfrm>
            <a:off x="296488" y="1412096"/>
            <a:ext cx="3589712" cy="4226704"/>
          </a:xfrm>
          <a:solidFill>
            <a:schemeClr val="tx1">
              <a:lumMod val="50000"/>
            </a:schemeClr>
          </a:solidFill>
          <a:ln w="50800">
            <a:solidFill>
              <a:srgbClr val="FF6600"/>
            </a:solidFill>
          </a:ln>
        </p:spPr>
        <p:txBody>
          <a:bodyPr>
            <a:normAutofit lnSpcReduction="10000"/>
          </a:bodyPr>
          <a:lstStyle/>
          <a:p>
            <a:pPr marL="640080" lvl="2"/>
            <a:r>
              <a:rPr lang="en-US" dirty="0" smtClean="0"/>
              <a:t>Shows how courses are equated at ECU</a:t>
            </a:r>
          </a:p>
          <a:p>
            <a:pPr marL="411480" lvl="2" indent="0">
              <a:buNone/>
            </a:pPr>
            <a:endParaRPr lang="en-US" dirty="0" smtClean="0"/>
          </a:p>
          <a:p>
            <a:pPr marL="640080" lvl="2"/>
            <a:r>
              <a:rPr lang="en-US" dirty="0" smtClean="0">
                <a:solidFill>
                  <a:srgbClr val="FF6600"/>
                </a:solidFill>
              </a:rPr>
              <a:t>Top line is ECU equivalent</a:t>
            </a:r>
          </a:p>
          <a:p>
            <a:pPr marL="411480" lvl="2" indent="0">
              <a:buNone/>
            </a:pPr>
            <a:endParaRPr lang="en-US" dirty="0" smtClean="0"/>
          </a:p>
          <a:p>
            <a:pPr marL="640080" lvl="2"/>
            <a:r>
              <a:rPr lang="en-US" dirty="0" smtClean="0"/>
              <a:t>Bottom line is original course completed</a:t>
            </a:r>
          </a:p>
          <a:p>
            <a:pPr marL="411480" lvl="2" indent="0">
              <a:buNone/>
            </a:pPr>
            <a:endParaRPr lang="en-US" dirty="0" smtClean="0"/>
          </a:p>
          <a:p>
            <a:pPr marL="640080" lvl="2"/>
            <a:r>
              <a:rPr lang="en-US" dirty="0" smtClean="0">
                <a:solidFill>
                  <a:srgbClr val="FF6600"/>
                </a:solidFill>
              </a:rPr>
              <a:t>If no ECU equivalent is shown, you may need to meet with your advisor for a substitution request for a required course</a:t>
            </a:r>
            <a:endParaRPr lang="en-US" dirty="0">
              <a:solidFill>
                <a:srgbClr val="FF6600"/>
              </a:solidFill>
            </a:endParaRPr>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2594967492"/>
              </p:ext>
            </p:extLst>
          </p:nvPr>
        </p:nvGraphicFramePr>
        <p:xfrm>
          <a:off x="4343400" y="1295400"/>
          <a:ext cx="4572000" cy="5105400"/>
        </p:xfrm>
        <a:graphic>
          <a:graphicData uri="http://schemas.openxmlformats.org/presentationml/2006/ole">
            <mc:AlternateContent xmlns:mc="http://schemas.openxmlformats.org/markup-compatibility/2006">
              <mc:Choice xmlns:v="urn:schemas-microsoft-com:vml" Requires="v">
                <p:oleObj spid="_x0000_s3132" name="Acrobat Document" r:id="rId3" imgW="7543665" imgH="5829194" progId="AcroExch.Document.7">
                  <p:embed/>
                </p:oleObj>
              </mc:Choice>
              <mc:Fallback>
                <p:oleObj name="Acrobat Document" r:id="rId3" imgW="7543665" imgH="5829194" progId="AcroExch.Document.7">
                  <p:embed/>
                  <p:pic>
                    <p:nvPicPr>
                      <p:cNvPr id="0" name=""/>
                      <p:cNvPicPr/>
                      <p:nvPr/>
                    </p:nvPicPr>
                    <p:blipFill>
                      <a:blip r:embed="rId4"/>
                      <a:stretch>
                        <a:fillRect/>
                      </a:stretch>
                    </p:blipFill>
                    <p:spPr>
                      <a:xfrm>
                        <a:off x="4343400" y="1295400"/>
                        <a:ext cx="4572000" cy="5105400"/>
                      </a:xfrm>
                      <a:prstGeom prst="rect">
                        <a:avLst/>
                      </a:prstGeom>
                    </p:spPr>
                  </p:pic>
                </p:oleObj>
              </mc:Fallback>
            </mc:AlternateContent>
          </a:graphicData>
        </a:graphic>
      </p:graphicFrame>
      <p:cxnSp>
        <p:nvCxnSpPr>
          <p:cNvPr id="6" name="Straight Arrow Connector 5"/>
          <p:cNvCxnSpPr/>
          <p:nvPr/>
        </p:nvCxnSpPr>
        <p:spPr>
          <a:xfrm>
            <a:off x="3886200" y="3276600"/>
            <a:ext cx="457200" cy="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20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5000"/>
                </a:solidFill>
              </a:rPr>
              <a:t>Transfer Work: Course Substitutions</a:t>
            </a:r>
            <a:endParaRPr lang="en-US" u="sng" dirty="0">
              <a:solidFill>
                <a:srgbClr val="FF5000"/>
              </a:solidFill>
            </a:endParaRPr>
          </a:p>
        </p:txBody>
      </p:sp>
      <p:sp>
        <p:nvSpPr>
          <p:cNvPr id="3" name="Content Placeholder 2"/>
          <p:cNvSpPr>
            <a:spLocks noGrp="1"/>
          </p:cNvSpPr>
          <p:nvPr>
            <p:ph idx="1"/>
          </p:nvPr>
        </p:nvSpPr>
        <p:spPr>
          <a:xfrm>
            <a:off x="457200" y="1600200"/>
            <a:ext cx="8229600" cy="4876800"/>
          </a:xfrm>
          <a:solidFill>
            <a:schemeClr val="tx1">
              <a:lumMod val="50000"/>
            </a:schemeClr>
          </a:solidFill>
          <a:ln w="66675">
            <a:solidFill>
              <a:schemeClr val="accent6">
                <a:lumMod val="75000"/>
              </a:schemeClr>
            </a:solidFill>
          </a:ln>
        </p:spPr>
        <p:txBody>
          <a:bodyPr/>
          <a:lstStyle/>
          <a:p>
            <a:pPr marL="0" indent="0">
              <a:buNone/>
            </a:pPr>
            <a:r>
              <a:rPr lang="en-US" dirty="0" smtClean="0"/>
              <a:t>If you have completed a course that is not showing to be the equivalent of an ECU course</a:t>
            </a:r>
          </a:p>
          <a:p>
            <a:pPr marL="0" indent="0">
              <a:buNone/>
            </a:pPr>
            <a:endParaRPr lang="en-US" sz="1600" dirty="0" smtClean="0"/>
          </a:p>
          <a:p>
            <a:pPr lvl="1">
              <a:buFont typeface="Arial" panose="020B0604020202020204" pitchFamily="34" charset="0"/>
              <a:buChar char="•"/>
            </a:pPr>
            <a:r>
              <a:rPr lang="en-US" dirty="0" smtClean="0">
                <a:solidFill>
                  <a:srgbClr val="FF6600"/>
                </a:solidFill>
              </a:rPr>
              <a:t>Meet with advisor and review Transfer Work</a:t>
            </a:r>
          </a:p>
          <a:p>
            <a:pPr lvl="1">
              <a:buFont typeface="Arial" panose="020B0604020202020204" pitchFamily="34" charset="0"/>
              <a:buChar char="•"/>
            </a:pPr>
            <a:r>
              <a:rPr lang="en-US" dirty="0" smtClean="0"/>
              <a:t>Complete Course Substitution Request Form</a:t>
            </a:r>
          </a:p>
          <a:p>
            <a:pPr marL="457200" lvl="1" indent="0">
              <a:buNone/>
            </a:pPr>
            <a:r>
              <a:rPr lang="en-US" dirty="0" smtClean="0"/>
              <a:t>( Located in the </a:t>
            </a:r>
            <a:r>
              <a:rPr lang="en-US" dirty="0" err="1" smtClean="0"/>
              <a:t>Etrieve</a:t>
            </a:r>
            <a:r>
              <a:rPr lang="en-US" dirty="0" smtClean="0"/>
              <a:t> button on the login page)</a:t>
            </a:r>
          </a:p>
          <a:p>
            <a:pPr lvl="1">
              <a:buFont typeface="Arial" panose="020B0604020202020204" pitchFamily="34" charset="0"/>
              <a:buChar char="•"/>
            </a:pPr>
            <a:r>
              <a:rPr lang="en-US" dirty="0" smtClean="0">
                <a:solidFill>
                  <a:srgbClr val="FF6600"/>
                </a:solidFill>
              </a:rPr>
              <a:t>Course description from college/university catalog can help</a:t>
            </a:r>
          </a:p>
          <a:p>
            <a:pPr lvl="1">
              <a:buFont typeface="Arial" panose="020B0604020202020204" pitchFamily="34" charset="0"/>
              <a:buChar char="•"/>
            </a:pPr>
            <a:r>
              <a:rPr lang="en-US" dirty="0" smtClean="0"/>
              <a:t>Syllabus from course works best</a:t>
            </a:r>
            <a:endParaRPr lang="en-US" dirty="0"/>
          </a:p>
        </p:txBody>
      </p:sp>
    </p:spTree>
    <p:extLst>
      <p:ext uri="{BB962C8B-B14F-4D97-AF65-F5344CB8AC3E}">
        <p14:creationId xmlns:p14="http://schemas.microsoft.com/office/powerpoint/2010/main" val="244849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smtClean="0">
                <a:solidFill>
                  <a:srgbClr val="FF5000"/>
                </a:solidFill>
              </a:rPr>
              <a:t>ETrieve</a:t>
            </a:r>
            <a:endParaRPr lang="en-US" sz="6000" b="1" dirty="0">
              <a:solidFill>
                <a:srgbClr val="FF5000"/>
              </a:solidFill>
            </a:endParaRPr>
          </a:p>
        </p:txBody>
      </p:sp>
      <p:sp>
        <p:nvSpPr>
          <p:cNvPr id="3" name="TextBox 2"/>
          <p:cNvSpPr txBox="1"/>
          <p:nvPr/>
        </p:nvSpPr>
        <p:spPr>
          <a:xfrm>
            <a:off x="2302112" y="1676400"/>
            <a:ext cx="4479688" cy="369332"/>
          </a:xfrm>
          <a:prstGeom prst="rect">
            <a:avLst/>
          </a:prstGeom>
          <a:solidFill>
            <a:schemeClr val="tx1">
              <a:lumMod val="65000"/>
            </a:schemeClr>
          </a:solidFill>
        </p:spPr>
        <p:txBody>
          <a:bodyPr wrap="none" rtlCol="0">
            <a:spAutoFit/>
          </a:bodyPr>
          <a:lstStyle/>
          <a:p>
            <a:r>
              <a:rPr lang="en-US" b="1" dirty="0" smtClean="0">
                <a:solidFill>
                  <a:srgbClr val="FF5000"/>
                </a:solidFill>
              </a:rPr>
              <a:t>All Forms are electronic in the ETrieve button</a:t>
            </a:r>
            <a:endParaRPr lang="en-US" b="1" dirty="0">
              <a:solidFill>
                <a:srgbClr val="FF5000"/>
              </a:solidFill>
            </a:endParaRPr>
          </a:p>
        </p:txBody>
      </p:sp>
      <p:pic>
        <p:nvPicPr>
          <p:cNvPr id="4" name="Picture 3"/>
          <p:cNvPicPr>
            <a:picLocks noChangeAspect="1"/>
          </p:cNvPicPr>
          <p:nvPr/>
        </p:nvPicPr>
        <p:blipFill rotWithShape="1">
          <a:blip r:embed="rId2"/>
          <a:srcRect l="2561" t="21875" r="1977" b="12501"/>
          <a:stretch/>
        </p:blipFill>
        <p:spPr>
          <a:xfrm>
            <a:off x="252033" y="2320553"/>
            <a:ext cx="8739567" cy="3810946"/>
          </a:xfrm>
          <a:prstGeom prst="rect">
            <a:avLst/>
          </a:prstGeom>
        </p:spPr>
      </p:pic>
      <p:cxnSp>
        <p:nvCxnSpPr>
          <p:cNvPr id="6" name="Straight Arrow Connector 5"/>
          <p:cNvCxnSpPr/>
          <p:nvPr/>
        </p:nvCxnSpPr>
        <p:spPr>
          <a:xfrm>
            <a:off x="6248400" y="2133600"/>
            <a:ext cx="0" cy="190500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26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TotalTime>
  <Words>751</Words>
  <Application>Microsoft Office PowerPoint</Application>
  <PresentationFormat>On-screen Show (4:3)</PresentationFormat>
  <Paragraphs>150</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Wingdings</vt:lpstr>
      <vt:lpstr>Office Theme</vt:lpstr>
      <vt:lpstr>Acrobat Document</vt:lpstr>
      <vt:lpstr>Tiger Transfer Orientation</vt:lpstr>
      <vt:lpstr>Obtaining Username &amp; Password</vt:lpstr>
      <vt:lpstr>Log on to MyECU</vt:lpstr>
      <vt:lpstr>MyECU</vt:lpstr>
      <vt:lpstr>MyECU: Student Tab</vt:lpstr>
      <vt:lpstr>MyECU: Student Tab Unofficial Transcript</vt:lpstr>
      <vt:lpstr>MyECU: Student Tab Transfer Work </vt:lpstr>
      <vt:lpstr>Transfer Work: Course Substitutions</vt:lpstr>
      <vt:lpstr>PowerPoint Presentation</vt:lpstr>
      <vt:lpstr>PowerPoint Presentation</vt:lpstr>
      <vt:lpstr>PowerPoint Presentation</vt:lpstr>
      <vt:lpstr>Blackboard</vt:lpstr>
      <vt:lpstr>Blackboard Tutorials</vt:lpstr>
      <vt:lpstr>Blackboard Cont’d</vt:lpstr>
      <vt:lpstr>Student Email</vt:lpstr>
      <vt:lpstr>PowerPoint Presentation</vt:lpstr>
      <vt:lpstr>PowerPoint Presentation</vt:lpstr>
      <vt:lpstr>PowerPoint Presentation</vt:lpstr>
      <vt:lpstr>Linscheid Library Tutorials</vt:lpstr>
      <vt:lpstr>Campus Map Key</vt:lpstr>
      <vt:lpstr>Where do I Find My Books</vt:lpstr>
      <vt:lpstr>ECU Bookstore- Find My Books</vt:lpstr>
      <vt:lpstr>ECU Bookstore- Find My Books</vt:lpstr>
      <vt:lpstr>PowerPoint Presentation</vt:lpstr>
      <vt:lpstr>Welcome to the ECU Family</vt:lpstr>
    </vt:vector>
  </TitlesOfParts>
  <Company>East Central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Tiger Transfer Orientation</dc:title>
  <dc:creator>Gardner, Kyle W.</dc:creator>
  <cp:lastModifiedBy>Harrelson, Leah A</cp:lastModifiedBy>
  <cp:revision>115</cp:revision>
  <dcterms:created xsi:type="dcterms:W3CDTF">2015-05-12T18:50:52Z</dcterms:created>
  <dcterms:modified xsi:type="dcterms:W3CDTF">2020-05-11T20:48:05Z</dcterms:modified>
</cp:coreProperties>
</file>