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80" r:id="rId5"/>
    <p:sldId id="281" r:id="rId6"/>
    <p:sldId id="282" r:id="rId7"/>
    <p:sldId id="272" r:id="rId8"/>
    <p:sldId id="260" r:id="rId9"/>
    <p:sldId id="262" r:id="rId10"/>
    <p:sldId id="266" r:id="rId11"/>
    <p:sldId id="277" r:id="rId12"/>
    <p:sldId id="278" r:id="rId13"/>
    <p:sldId id="279" r:id="rId14"/>
    <p:sldId id="259" r:id="rId15"/>
    <p:sldId id="268" r:id="rId16"/>
    <p:sldId id="273" r:id="rId17"/>
    <p:sldId id="274" r:id="rId18"/>
    <p:sldId id="275" r:id="rId19"/>
    <p:sldId id="276"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FF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1" d="100"/>
          <a:sy n="101" d="100"/>
        </p:scale>
        <p:origin x="29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384D0-CFC0-440B-894E-88DC27492137}"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5571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384D0-CFC0-440B-894E-88DC27492137}"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3494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384D0-CFC0-440B-894E-88DC27492137}"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8535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384D0-CFC0-440B-894E-88DC27492137}"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059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384D0-CFC0-440B-894E-88DC27492137}"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13152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384D0-CFC0-440B-894E-88DC27492137}"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8391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384D0-CFC0-440B-894E-88DC27492137}"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96585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384D0-CFC0-440B-894E-88DC27492137}"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294156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84D0-CFC0-440B-894E-88DC27492137}"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604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427066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3882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384D0-CFC0-440B-894E-88DC27492137}" type="datetimeFigureOut">
              <a:rPr lang="en-US" smtClean="0"/>
              <a:t>5/31/2022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722C7-7AF1-4090-8705-DBEF33E4D6FC}" type="slidenum">
              <a:rPr lang="en-US" smtClean="0"/>
              <a:t>‹#›</a:t>
            </a:fld>
            <a:endParaRPr lang="en-US"/>
          </a:p>
        </p:txBody>
      </p:sp>
    </p:spTree>
    <p:extLst>
      <p:ext uri="{BB962C8B-B14F-4D97-AF65-F5344CB8AC3E}">
        <p14:creationId xmlns:p14="http://schemas.microsoft.com/office/powerpoint/2010/main" val="41738725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ok.edu/log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tunes.apple.com/us/app/blackboard-app/id950424861?mt=8"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www.ecok.edu/logi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u="sng" dirty="0">
                <a:solidFill>
                  <a:srgbClr val="FF5000"/>
                </a:solidFill>
              </a:rPr>
              <a:t>Tiger Set Up Orientation</a:t>
            </a:r>
          </a:p>
        </p:txBody>
      </p:sp>
      <p:sp>
        <p:nvSpPr>
          <p:cNvPr id="3" name="Subtitle 2"/>
          <p:cNvSpPr>
            <a:spLocks noGrp="1"/>
          </p:cNvSpPr>
          <p:nvPr>
            <p:ph type="subTitle" idx="1"/>
          </p:nvPr>
        </p:nvSpPr>
        <p:spPr>
          <a:xfrm>
            <a:off x="533400" y="2286000"/>
            <a:ext cx="8001000" cy="990600"/>
          </a:xfrm>
        </p:spPr>
        <p:txBody>
          <a:bodyPr>
            <a:noAutofit/>
          </a:bodyPr>
          <a:lstStyle/>
          <a:p>
            <a:r>
              <a:rPr lang="en-US" sz="4800" dirty="0"/>
              <a:t>A Guide to Ease Your Transition</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09800" y="3733800"/>
            <a:ext cx="4947476" cy="1885950"/>
          </a:xfrm>
          <a:prstGeom prst="rect">
            <a:avLst/>
          </a:prstGeom>
          <a:effectLst>
            <a:innerShdw blurRad="63500" dist="50800" dir="8100000">
              <a:prstClr val="black">
                <a:alpha val="50000"/>
              </a:prstClr>
            </a:innerShdw>
            <a:reflection stA="82000" endPos="56000" dir="5400000" sy="-100000" algn="bl" rotWithShape="0"/>
          </a:effectLst>
        </p:spPr>
      </p:pic>
    </p:spTree>
    <p:extLst>
      <p:ext uri="{BB962C8B-B14F-4D97-AF65-F5344CB8AC3E}">
        <p14:creationId xmlns:p14="http://schemas.microsoft.com/office/powerpoint/2010/main" val="3299166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267200" cy="884238"/>
          </a:xfrm>
        </p:spPr>
        <p:txBody>
          <a:bodyPr/>
          <a:lstStyle/>
          <a:p>
            <a:r>
              <a:rPr lang="en-US" u="sng" dirty="0">
                <a:solidFill>
                  <a:srgbClr val="FF5000"/>
                </a:solidFill>
              </a:rPr>
              <a:t>Student Email</a:t>
            </a:r>
          </a:p>
        </p:txBody>
      </p:sp>
      <p:sp>
        <p:nvSpPr>
          <p:cNvPr id="4" name="Content Placeholder 3"/>
          <p:cNvSpPr>
            <a:spLocks noGrp="1"/>
          </p:cNvSpPr>
          <p:nvPr>
            <p:ph idx="1"/>
          </p:nvPr>
        </p:nvSpPr>
        <p:spPr>
          <a:xfrm>
            <a:off x="228600" y="1124505"/>
            <a:ext cx="8229600" cy="2304495"/>
          </a:xfrm>
          <a:solidFill>
            <a:schemeClr val="tx1">
              <a:lumMod val="50000"/>
            </a:schemeClr>
          </a:solidFill>
          <a:ln w="38100">
            <a:solidFill>
              <a:srgbClr val="FF6600"/>
            </a:solidFill>
          </a:ln>
        </p:spPr>
        <p:txBody>
          <a:bodyPr>
            <a:normAutofit fontScale="70000" lnSpcReduction="20000"/>
          </a:bodyPr>
          <a:lstStyle/>
          <a:p>
            <a:pPr marL="631825" lvl="1" indent="-398463">
              <a:buFont typeface="Arial" panose="020B0604020202020204" pitchFamily="34" charset="0"/>
              <a:buChar char="•"/>
            </a:pPr>
            <a:r>
              <a:rPr lang="en-US" sz="2300" dirty="0"/>
              <a:t>Your ECU e-mail is the “Official” correspondence for you with ECU faculty/staff</a:t>
            </a:r>
          </a:p>
          <a:p>
            <a:pPr marL="233362" lvl="1" indent="0">
              <a:buNone/>
            </a:pPr>
            <a:endParaRPr lang="en-US" sz="2300" dirty="0">
              <a:solidFill>
                <a:srgbClr val="FF5000"/>
              </a:solidFill>
            </a:endParaRPr>
          </a:p>
          <a:p>
            <a:pPr marL="625475" lvl="2" indent="-342900"/>
            <a:r>
              <a:rPr lang="en-US" sz="2300" dirty="0">
                <a:solidFill>
                  <a:srgbClr val="FF5000"/>
                </a:solidFill>
              </a:rPr>
              <a:t>ECU faculty/staff will not reply to emails from personal email addresses from yahoo, </a:t>
            </a:r>
            <a:r>
              <a:rPr lang="en-US" sz="2300" dirty="0" err="1">
                <a:solidFill>
                  <a:srgbClr val="FF5000"/>
                </a:solidFill>
              </a:rPr>
              <a:t>gmail</a:t>
            </a:r>
            <a:r>
              <a:rPr lang="en-US" sz="2300" dirty="0">
                <a:solidFill>
                  <a:srgbClr val="FF5000"/>
                </a:solidFill>
              </a:rPr>
              <a:t>, </a:t>
            </a:r>
            <a:r>
              <a:rPr lang="en-US" sz="2300" dirty="0" err="1">
                <a:solidFill>
                  <a:srgbClr val="FF5000"/>
                </a:solidFill>
              </a:rPr>
              <a:t>hotmail</a:t>
            </a:r>
            <a:r>
              <a:rPr lang="en-US" sz="2300" dirty="0">
                <a:solidFill>
                  <a:srgbClr val="FF5000"/>
                </a:solidFill>
              </a:rPr>
              <a:t>, etc.</a:t>
            </a:r>
          </a:p>
          <a:p>
            <a:pPr marL="282575" lvl="2" indent="0">
              <a:buNone/>
            </a:pPr>
            <a:endParaRPr lang="en-US" sz="2300" dirty="0"/>
          </a:p>
          <a:p>
            <a:pPr marL="625475" lvl="2" indent="-342900"/>
            <a:r>
              <a:rPr lang="en-US" sz="2300" dirty="0"/>
              <a:t>Can be forwarded to personal email.</a:t>
            </a:r>
          </a:p>
          <a:p>
            <a:pPr marL="282575" lvl="2" indent="0">
              <a:buNone/>
            </a:pPr>
            <a:endParaRPr lang="en-US" sz="2300" dirty="0">
              <a:solidFill>
                <a:srgbClr val="FF5000"/>
              </a:solidFill>
            </a:endParaRPr>
          </a:p>
          <a:p>
            <a:pPr marL="625475" lvl="3" indent="-342900">
              <a:buFont typeface="Arial" panose="020B0604020202020204" pitchFamily="34" charset="0"/>
              <a:buChar char="•"/>
            </a:pPr>
            <a:r>
              <a:rPr lang="en-US" sz="2300" dirty="0">
                <a:solidFill>
                  <a:srgbClr val="FF5000"/>
                </a:solidFill>
              </a:rPr>
              <a:t>Replying from other account will NOT be sent from ECU account and will go into the spam of the receiver.</a:t>
            </a:r>
          </a:p>
          <a:p>
            <a:pPr lvl="3"/>
            <a:endParaRPr lang="en-US" dirty="0"/>
          </a:p>
        </p:txBody>
      </p:sp>
      <p:sp>
        <p:nvSpPr>
          <p:cNvPr id="5" name="Rectangle 4"/>
          <p:cNvSpPr/>
          <p:nvPr/>
        </p:nvSpPr>
        <p:spPr>
          <a:xfrm>
            <a:off x="228600" y="3577709"/>
            <a:ext cx="2717860" cy="369332"/>
          </a:xfrm>
          <a:prstGeom prst="rect">
            <a:avLst/>
          </a:prstGeom>
        </p:spPr>
        <p:txBody>
          <a:bodyPr wrap="none">
            <a:spAutoFit/>
          </a:bodyPr>
          <a:lstStyle/>
          <a:p>
            <a:pPr marL="0" lvl="3" indent="0">
              <a:buNone/>
            </a:pPr>
            <a:r>
              <a:rPr lang="en-US" dirty="0">
                <a:solidFill>
                  <a:srgbClr val="FF5000"/>
                </a:solidFill>
              </a:rPr>
              <a:t>Log in to the Student email</a:t>
            </a:r>
          </a:p>
        </p:txBody>
      </p:sp>
      <p:pic>
        <p:nvPicPr>
          <p:cNvPr id="9" name="Picture 8"/>
          <p:cNvPicPr>
            <a:picLocks noChangeAspect="1"/>
          </p:cNvPicPr>
          <p:nvPr/>
        </p:nvPicPr>
        <p:blipFill rotWithShape="1">
          <a:blip r:embed="rId2"/>
          <a:srcRect l="2561" t="21875" r="1977" b="12501"/>
          <a:stretch/>
        </p:blipFill>
        <p:spPr>
          <a:xfrm>
            <a:off x="1066800" y="4038600"/>
            <a:ext cx="5943600" cy="2591746"/>
          </a:xfrm>
          <a:prstGeom prst="rect">
            <a:avLst/>
          </a:prstGeom>
        </p:spPr>
      </p:pic>
      <p:cxnSp>
        <p:nvCxnSpPr>
          <p:cNvPr id="7" name="Straight Arrow Connector 6"/>
          <p:cNvCxnSpPr/>
          <p:nvPr/>
        </p:nvCxnSpPr>
        <p:spPr>
          <a:xfrm>
            <a:off x="2895600" y="3822817"/>
            <a:ext cx="0" cy="13587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89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27159" t="22917" r="28916" b="17708"/>
          <a:stretch/>
        </p:blipFill>
        <p:spPr>
          <a:xfrm>
            <a:off x="1714499" y="1257300"/>
            <a:ext cx="5715001" cy="4343400"/>
          </a:xfrm>
          <a:prstGeom prst="rect">
            <a:avLst/>
          </a:prstGeom>
        </p:spPr>
      </p:pic>
      <p:sp>
        <p:nvSpPr>
          <p:cNvPr id="4" name="TextBox 3"/>
          <p:cNvSpPr txBox="1"/>
          <p:nvPr/>
        </p:nvSpPr>
        <p:spPr>
          <a:xfrm>
            <a:off x="2918244" y="2754868"/>
            <a:ext cx="3406356" cy="369332"/>
          </a:xfrm>
          <a:prstGeom prst="rect">
            <a:avLst/>
          </a:prstGeom>
          <a:solidFill>
            <a:schemeClr val="tx1"/>
          </a:solidFill>
        </p:spPr>
        <p:txBody>
          <a:bodyPr wrap="square" rtlCol="0">
            <a:spAutoFit/>
          </a:bodyPr>
          <a:lstStyle/>
          <a:p>
            <a:r>
              <a:rPr lang="en-US" dirty="0">
                <a:solidFill>
                  <a:srgbClr val="FF5000"/>
                </a:solidFill>
              </a:rPr>
              <a:t>(your username@email.ecok.edu)</a:t>
            </a:r>
          </a:p>
        </p:txBody>
      </p:sp>
      <p:sp>
        <p:nvSpPr>
          <p:cNvPr id="5" name="TextBox 4"/>
          <p:cNvSpPr txBox="1"/>
          <p:nvPr/>
        </p:nvSpPr>
        <p:spPr>
          <a:xfrm>
            <a:off x="1632472" y="2630269"/>
            <a:ext cx="1186928" cy="646331"/>
          </a:xfrm>
          <a:prstGeom prst="rect">
            <a:avLst/>
          </a:prstGeom>
          <a:noFill/>
        </p:spPr>
        <p:txBody>
          <a:bodyPr wrap="none" rtlCol="0">
            <a:spAutoFit/>
          </a:bodyPr>
          <a:lstStyle/>
          <a:p>
            <a:r>
              <a:rPr lang="en-US" sz="3600" dirty="0">
                <a:solidFill>
                  <a:srgbClr val="FF5000"/>
                </a:solidFill>
              </a:rPr>
              <a:t>Enter</a:t>
            </a:r>
          </a:p>
        </p:txBody>
      </p:sp>
      <p:cxnSp>
        <p:nvCxnSpPr>
          <p:cNvPr id="7" name="Straight Arrow Connector 6"/>
          <p:cNvCxnSpPr/>
          <p:nvPr/>
        </p:nvCxnSpPr>
        <p:spPr>
          <a:xfrm>
            <a:off x="2057400" y="3200400"/>
            <a:ext cx="860844"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259" t="21875" r="32430" b="14583"/>
          <a:stretch/>
        </p:blipFill>
        <p:spPr>
          <a:xfrm>
            <a:off x="2743200" y="1371600"/>
            <a:ext cx="4724400" cy="4648200"/>
          </a:xfrm>
          <a:prstGeom prst="rect">
            <a:avLst/>
          </a:prstGeom>
        </p:spPr>
      </p:pic>
      <p:sp>
        <p:nvSpPr>
          <p:cNvPr id="3"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solidFill>
                  <a:srgbClr val="FF5000"/>
                </a:solidFill>
              </a:rPr>
              <a:t>Student Email</a:t>
            </a:r>
            <a:endParaRPr lang="en-US" u="sng" dirty="0">
              <a:solidFill>
                <a:srgbClr val="FF5000"/>
              </a:solidFill>
            </a:endParaRPr>
          </a:p>
        </p:txBody>
      </p:sp>
      <p:sp>
        <p:nvSpPr>
          <p:cNvPr id="4" name="TextBox 3"/>
          <p:cNvSpPr txBox="1"/>
          <p:nvPr/>
        </p:nvSpPr>
        <p:spPr>
          <a:xfrm>
            <a:off x="914400" y="2667000"/>
            <a:ext cx="1524000" cy="923330"/>
          </a:xfrm>
          <a:prstGeom prst="rect">
            <a:avLst/>
          </a:prstGeom>
          <a:noFill/>
        </p:spPr>
        <p:txBody>
          <a:bodyPr wrap="square" rtlCol="0">
            <a:spAutoFit/>
          </a:bodyPr>
          <a:lstStyle/>
          <a:p>
            <a:pPr algn="ctr"/>
            <a:r>
              <a:rPr lang="en-US" b="1" dirty="0">
                <a:solidFill>
                  <a:srgbClr val="FF5000"/>
                </a:solidFill>
              </a:rPr>
              <a:t>Same Password as your MyECU</a:t>
            </a:r>
          </a:p>
        </p:txBody>
      </p:sp>
      <p:cxnSp>
        <p:nvCxnSpPr>
          <p:cNvPr id="6" name="Straight Arrow Connector 5"/>
          <p:cNvCxnSpPr/>
          <p:nvPr/>
        </p:nvCxnSpPr>
        <p:spPr>
          <a:xfrm>
            <a:off x="1066800" y="3276600"/>
            <a:ext cx="2286000"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07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951" t="13542" r="3147" b="35416"/>
          <a:stretch/>
        </p:blipFill>
        <p:spPr>
          <a:xfrm>
            <a:off x="228600" y="1905000"/>
            <a:ext cx="8534404" cy="3200400"/>
          </a:xfrm>
          <a:prstGeom prst="rect">
            <a:avLst/>
          </a:prstGeom>
        </p:spPr>
      </p:pic>
      <p:sp>
        <p:nvSpPr>
          <p:cNvPr id="4" name="TextBox 3"/>
          <p:cNvSpPr txBox="1"/>
          <p:nvPr/>
        </p:nvSpPr>
        <p:spPr>
          <a:xfrm>
            <a:off x="2209800" y="2438400"/>
            <a:ext cx="762000" cy="369332"/>
          </a:xfrm>
          <a:prstGeom prst="rect">
            <a:avLst/>
          </a:prstGeom>
          <a:solidFill>
            <a:schemeClr val="tx1"/>
          </a:solidFill>
          <a:ln>
            <a:noFill/>
          </a:ln>
        </p:spPr>
        <p:txBody>
          <a:bodyPr wrap="square" rtlCol="0">
            <a:spAutoFit/>
          </a:bodyPr>
          <a:lstStyle/>
          <a:p>
            <a:endParaRPr lang="en-US" dirty="0">
              <a:solidFill>
                <a:schemeClr val="tx1">
                  <a:lumMod val="95000"/>
                </a:schemeClr>
              </a:solidFill>
            </a:endParaRPr>
          </a:p>
        </p:txBody>
      </p:sp>
      <p:sp>
        <p:nvSpPr>
          <p:cNvPr id="5" name="TextBox 4"/>
          <p:cNvSpPr txBox="1"/>
          <p:nvPr/>
        </p:nvSpPr>
        <p:spPr>
          <a:xfrm>
            <a:off x="1143000" y="1295400"/>
            <a:ext cx="7332841" cy="369332"/>
          </a:xfrm>
          <a:prstGeom prst="rect">
            <a:avLst/>
          </a:prstGeom>
          <a:solidFill>
            <a:schemeClr val="accent6">
              <a:lumMod val="20000"/>
              <a:lumOff val="80000"/>
            </a:schemeClr>
          </a:solidFill>
        </p:spPr>
        <p:txBody>
          <a:bodyPr wrap="none" rtlCol="0">
            <a:spAutoFit/>
          </a:bodyPr>
          <a:lstStyle/>
          <a:p>
            <a:r>
              <a:rPr lang="en-US" b="1" dirty="0">
                <a:solidFill>
                  <a:srgbClr val="FF5000"/>
                </a:solidFill>
              </a:rPr>
              <a:t>You will be logged into OFFICE 365.  Outlook is your Student Email Provider</a:t>
            </a:r>
          </a:p>
        </p:txBody>
      </p:sp>
    </p:spTree>
    <p:extLst>
      <p:ext uri="{BB962C8B-B14F-4D97-AF65-F5344CB8AC3E}">
        <p14:creationId xmlns:p14="http://schemas.microsoft.com/office/powerpoint/2010/main" val="3926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a:solidFill>
                  <a:srgbClr val="FF5000"/>
                </a:solidFill>
              </a:rPr>
              <a:t>Linscheid</a:t>
            </a:r>
            <a:r>
              <a:rPr lang="en-US" u="sng" dirty="0">
                <a:solidFill>
                  <a:srgbClr val="FF5000"/>
                </a:solidFill>
              </a:rPr>
              <a:t> Library Tutorials</a:t>
            </a:r>
          </a:p>
        </p:txBody>
      </p:sp>
      <p:sp>
        <p:nvSpPr>
          <p:cNvPr id="3" name="Content Placeholder 2"/>
          <p:cNvSpPr>
            <a:spLocks noGrp="1"/>
          </p:cNvSpPr>
          <p:nvPr>
            <p:ph sz="half" idx="1"/>
          </p:nvPr>
        </p:nvSpPr>
        <p:spPr>
          <a:xfrm>
            <a:off x="458585" y="1417638"/>
            <a:ext cx="4038600" cy="4525963"/>
          </a:xfrm>
          <a:solidFill>
            <a:schemeClr val="tx1">
              <a:lumMod val="50000"/>
            </a:schemeClr>
          </a:solidFill>
          <a:ln w="38100">
            <a:solidFill>
              <a:schemeClr val="accent6">
                <a:lumMod val="75000"/>
              </a:schemeClr>
            </a:solidFill>
          </a:ln>
        </p:spPr>
        <p:txBody>
          <a:bodyPr/>
          <a:lstStyle/>
          <a:p>
            <a:pPr marL="457200" lvl="1" indent="0">
              <a:buNone/>
            </a:pPr>
            <a:r>
              <a:rPr lang="en-US" dirty="0"/>
              <a:t>Go to: </a:t>
            </a:r>
            <a:r>
              <a:rPr lang="en-US" dirty="0">
                <a:solidFill>
                  <a:srgbClr val="0000CC"/>
                </a:solidFill>
              </a:rPr>
              <a:t>http://ecok.libguides.com/transfer_students</a:t>
            </a:r>
          </a:p>
          <a:p>
            <a:pPr marL="457200" lvl="1" indent="0">
              <a:buNone/>
            </a:pPr>
            <a:endParaRPr lang="en-US" sz="1200" dirty="0"/>
          </a:p>
          <a:p>
            <a:pPr marL="341313" lvl="1" indent="-282575">
              <a:buFont typeface="Arial" panose="020B0604020202020204" pitchFamily="34" charset="0"/>
              <a:buChar char="•"/>
            </a:pPr>
            <a:r>
              <a:rPr lang="en-US" dirty="0">
                <a:solidFill>
                  <a:srgbClr val="FF6600"/>
                </a:solidFill>
              </a:rPr>
              <a:t>Transfer pages helps with transition from previous library</a:t>
            </a:r>
          </a:p>
          <a:p>
            <a:pPr marL="58738" lvl="1" indent="0">
              <a:buNone/>
            </a:pPr>
            <a:endParaRPr lang="en-US" dirty="0"/>
          </a:p>
          <a:p>
            <a:pPr marL="341313" lvl="1" indent="-282575">
              <a:buFont typeface="Arial" panose="020B0604020202020204" pitchFamily="34" charset="0"/>
              <a:buChar char="•"/>
            </a:pPr>
            <a:r>
              <a:rPr lang="en-US" dirty="0"/>
              <a:t>Research guides available</a:t>
            </a:r>
          </a:p>
          <a:p>
            <a:pPr marL="58738" lvl="1" indent="0">
              <a:buNone/>
            </a:pPr>
            <a:endParaRPr lang="en-US" dirty="0"/>
          </a:p>
          <a:p>
            <a:pPr marL="341313" lvl="1" indent="-282575">
              <a:buFont typeface="Arial" panose="020B0604020202020204" pitchFamily="34" charset="0"/>
              <a:buChar char="•"/>
            </a:pPr>
            <a:r>
              <a:rPr lang="en-US" dirty="0">
                <a:solidFill>
                  <a:srgbClr val="FF6600"/>
                </a:solidFill>
              </a:rPr>
              <a:t>Librarian contacts</a:t>
            </a:r>
          </a:p>
        </p:txBody>
      </p:sp>
      <p:pic>
        <p:nvPicPr>
          <p:cNvPr id="6" name="Content Placeholder 5"/>
          <p:cNvPicPr>
            <a:picLocks noGrp="1" noChangeAspect="1"/>
          </p:cNvPicPr>
          <p:nvPr>
            <p:ph sz="half" idx="2"/>
          </p:nvPr>
        </p:nvPicPr>
        <p:blipFill rotWithShape="1">
          <a:blip r:embed="rId2"/>
          <a:srcRect l="65394" t="10315" r="15539" b="20418"/>
          <a:stretch/>
        </p:blipFill>
        <p:spPr>
          <a:xfrm>
            <a:off x="4724400" y="1744318"/>
            <a:ext cx="3886200" cy="3970683"/>
          </a:xfrm>
          <a:prstGeom prst="rect">
            <a:avLst/>
          </a:prstGeom>
        </p:spPr>
      </p:pic>
    </p:spTree>
    <p:extLst>
      <p:ext uri="{BB962C8B-B14F-4D97-AF65-F5344CB8AC3E}">
        <p14:creationId xmlns:p14="http://schemas.microsoft.com/office/powerpoint/2010/main" val="133491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5000"/>
                </a:solidFill>
              </a:rPr>
              <a:t>Campus Map Key</a:t>
            </a:r>
          </a:p>
        </p:txBody>
      </p:sp>
      <p:sp>
        <p:nvSpPr>
          <p:cNvPr id="3" name="Content Placeholder 2"/>
          <p:cNvSpPr>
            <a:spLocks noGrp="1"/>
          </p:cNvSpPr>
          <p:nvPr>
            <p:ph idx="1"/>
          </p:nvPr>
        </p:nvSpPr>
        <p:spPr>
          <a:xfrm>
            <a:off x="5701812" y="1447800"/>
            <a:ext cx="3038096" cy="5181600"/>
          </a:xfrm>
          <a:solidFill>
            <a:schemeClr val="tx1">
              <a:lumMod val="50000"/>
            </a:schemeClr>
          </a:solidFill>
          <a:ln w="38100">
            <a:solidFill>
              <a:srgbClr val="FF6600"/>
            </a:solidFill>
          </a:ln>
        </p:spPr>
        <p:txBody>
          <a:bodyPr>
            <a:normAutofit fontScale="62500" lnSpcReduction="20000"/>
          </a:bodyPr>
          <a:lstStyle/>
          <a:p>
            <a:pPr marL="0" indent="0" algn="ctr">
              <a:buNone/>
            </a:pPr>
            <a:r>
              <a:rPr lang="en-US" sz="2600" dirty="0"/>
              <a:t>Finding your class’s building</a:t>
            </a:r>
          </a:p>
          <a:p>
            <a:pPr marL="457200" lvl="1" indent="0" algn="ctr">
              <a:buNone/>
            </a:pPr>
            <a:r>
              <a:rPr lang="en-US" sz="2600" dirty="0">
                <a:solidFill>
                  <a:srgbClr val="FF6600"/>
                </a:solidFill>
              </a:rPr>
              <a:t>Use your schedule</a:t>
            </a:r>
          </a:p>
          <a:p>
            <a:pPr lvl="2"/>
            <a:r>
              <a:rPr lang="en-US" dirty="0"/>
              <a:t>HOMN = Horace Mann</a:t>
            </a:r>
          </a:p>
          <a:p>
            <a:pPr lvl="2"/>
            <a:r>
              <a:rPr lang="en-US" dirty="0">
                <a:solidFill>
                  <a:srgbClr val="FF6600"/>
                </a:solidFill>
              </a:rPr>
              <a:t>FAUS = Faust Hall</a:t>
            </a:r>
          </a:p>
          <a:p>
            <a:pPr lvl="2"/>
            <a:r>
              <a:rPr lang="en-US" dirty="0"/>
              <a:t>SCHL = Science Hall</a:t>
            </a:r>
          </a:p>
          <a:p>
            <a:pPr lvl="2"/>
            <a:r>
              <a:rPr lang="en-US" dirty="0">
                <a:solidFill>
                  <a:srgbClr val="FF6600"/>
                </a:solidFill>
              </a:rPr>
              <a:t>PES = Physical &amp; Environmental Science</a:t>
            </a:r>
          </a:p>
          <a:p>
            <a:pPr lvl="2"/>
            <a:r>
              <a:rPr lang="en-US" dirty="0"/>
              <a:t>FFAC = Hallie Brown Ford Fine Arts Center</a:t>
            </a:r>
          </a:p>
          <a:p>
            <a:pPr lvl="2"/>
            <a:r>
              <a:rPr lang="en-US" dirty="0">
                <a:solidFill>
                  <a:srgbClr val="FF6600"/>
                </a:solidFill>
              </a:rPr>
              <a:t>CBCC = Chickasaw Business &amp; Conference Center</a:t>
            </a:r>
          </a:p>
          <a:p>
            <a:pPr lvl="2"/>
            <a:r>
              <a:rPr lang="en-US" dirty="0"/>
              <a:t>ADMN = Administration</a:t>
            </a:r>
          </a:p>
          <a:p>
            <a:pPr lvl="2"/>
            <a:r>
              <a:rPr lang="en-US" dirty="0">
                <a:solidFill>
                  <a:srgbClr val="FF6600"/>
                </a:solidFill>
              </a:rPr>
              <a:t>KIN = Kinesiology</a:t>
            </a:r>
          </a:p>
          <a:p>
            <a:pPr lvl="2"/>
            <a:r>
              <a:rPr lang="en-US" dirty="0"/>
              <a:t>KACT = Kerr Activity Center</a:t>
            </a:r>
          </a:p>
          <a:p>
            <a:pPr lvl="2"/>
            <a:r>
              <a:rPr lang="en-US" dirty="0">
                <a:solidFill>
                  <a:srgbClr val="FF6600"/>
                </a:solidFill>
              </a:rPr>
              <a:t>MCBR = McBride Gymnasium</a:t>
            </a:r>
          </a:p>
          <a:p>
            <a:pPr lvl="2"/>
            <a:r>
              <a:rPr lang="en-US" dirty="0"/>
              <a:t>EDUC = Education</a:t>
            </a:r>
          </a:p>
        </p:txBody>
      </p:sp>
      <p:pic>
        <p:nvPicPr>
          <p:cNvPr id="4" name="Picture 3"/>
          <p:cNvPicPr>
            <a:picLocks noChangeAspect="1"/>
          </p:cNvPicPr>
          <p:nvPr/>
        </p:nvPicPr>
        <p:blipFill rotWithShape="1">
          <a:blip r:embed="rId2"/>
          <a:srcRect l="31845" t="27084" r="31259" b="18749"/>
          <a:stretch/>
        </p:blipFill>
        <p:spPr>
          <a:xfrm>
            <a:off x="457200" y="1752600"/>
            <a:ext cx="5077558" cy="4191000"/>
          </a:xfrm>
          <a:prstGeom prst="rect">
            <a:avLst/>
          </a:prstGeom>
        </p:spPr>
      </p:pic>
    </p:spTree>
    <p:extLst>
      <p:ext uri="{BB962C8B-B14F-4D97-AF65-F5344CB8AC3E}">
        <p14:creationId xmlns:p14="http://schemas.microsoft.com/office/powerpoint/2010/main" val="223516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5000"/>
                </a:solidFill>
              </a:rPr>
              <a:t>Where do I Find My Books</a:t>
            </a:r>
          </a:p>
        </p:txBody>
      </p:sp>
      <p:pic>
        <p:nvPicPr>
          <p:cNvPr id="5" name="Picture 4"/>
          <p:cNvPicPr>
            <a:picLocks noChangeAspect="1"/>
          </p:cNvPicPr>
          <p:nvPr/>
        </p:nvPicPr>
        <p:blipFill rotWithShape="1">
          <a:blip r:embed="rId2"/>
          <a:srcRect l="12383" t="18749" r="23804" b="6249"/>
          <a:stretch/>
        </p:blipFill>
        <p:spPr>
          <a:xfrm>
            <a:off x="1295399" y="1354873"/>
            <a:ext cx="7059695" cy="4664927"/>
          </a:xfrm>
          <a:prstGeom prst="rect">
            <a:avLst/>
          </a:prstGeom>
        </p:spPr>
      </p:pic>
      <p:sp>
        <p:nvSpPr>
          <p:cNvPr id="7" name="TextBox 6"/>
          <p:cNvSpPr txBox="1"/>
          <p:nvPr/>
        </p:nvSpPr>
        <p:spPr>
          <a:xfrm>
            <a:off x="2895600" y="3962400"/>
            <a:ext cx="1447800" cy="369332"/>
          </a:xfrm>
          <a:prstGeom prst="rect">
            <a:avLst/>
          </a:prstGeom>
          <a:noFill/>
        </p:spPr>
        <p:txBody>
          <a:bodyPr wrap="square" rtlCol="0">
            <a:spAutoFit/>
          </a:bodyPr>
          <a:lstStyle/>
          <a:p>
            <a:pPr algn="ctr"/>
            <a:r>
              <a:rPr lang="en-US" dirty="0">
                <a:solidFill>
                  <a:srgbClr val="FF5000"/>
                </a:solidFill>
              </a:rPr>
              <a:t>CLICK HERE</a:t>
            </a:r>
          </a:p>
        </p:txBody>
      </p:sp>
      <p:cxnSp>
        <p:nvCxnSpPr>
          <p:cNvPr id="6" name="Straight Arrow Connector 5"/>
          <p:cNvCxnSpPr/>
          <p:nvPr/>
        </p:nvCxnSpPr>
        <p:spPr>
          <a:xfrm>
            <a:off x="4114800" y="4331732"/>
            <a:ext cx="228600" cy="533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7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947" r="1223"/>
          <a:stretch/>
        </p:blipFill>
        <p:spPr>
          <a:xfrm>
            <a:off x="3733800" y="1447800"/>
            <a:ext cx="5029200" cy="2491945"/>
          </a:xfrm>
          <a:prstGeom prst="rect">
            <a:avLst/>
          </a:prstGeom>
        </p:spPr>
      </p:pic>
      <p:sp>
        <p:nvSpPr>
          <p:cNvPr id="2" name="Title 1"/>
          <p:cNvSpPr>
            <a:spLocks noGrp="1"/>
          </p:cNvSpPr>
          <p:nvPr>
            <p:ph type="title"/>
          </p:nvPr>
        </p:nvSpPr>
        <p:spPr/>
        <p:txBody>
          <a:bodyPr/>
          <a:lstStyle/>
          <a:p>
            <a:r>
              <a:rPr lang="en-US" dirty="0">
                <a:solidFill>
                  <a:srgbClr val="FF5000"/>
                </a:solidFill>
              </a:rPr>
              <a:t>ECU Bookstore- Find My Books</a:t>
            </a:r>
          </a:p>
        </p:txBody>
      </p:sp>
      <p:cxnSp>
        <p:nvCxnSpPr>
          <p:cNvPr id="6" name="Straight Arrow Connector 5"/>
          <p:cNvCxnSpPr/>
          <p:nvPr/>
        </p:nvCxnSpPr>
        <p:spPr>
          <a:xfrm>
            <a:off x="2729010" y="2396342"/>
            <a:ext cx="1461990" cy="41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99515" y="2069068"/>
            <a:ext cx="1134285" cy="369332"/>
          </a:xfrm>
          <a:prstGeom prst="rect">
            <a:avLst/>
          </a:prstGeom>
          <a:noFill/>
        </p:spPr>
        <p:txBody>
          <a:bodyPr wrap="none" rtlCol="0">
            <a:spAutoFit/>
          </a:bodyPr>
          <a:lstStyle/>
          <a:p>
            <a:r>
              <a:rPr lang="en-US" b="1" dirty="0">
                <a:solidFill>
                  <a:srgbClr val="FF5000"/>
                </a:solidFill>
              </a:rPr>
              <a:t>Click Here</a:t>
            </a:r>
          </a:p>
        </p:txBody>
      </p:sp>
      <p:pic>
        <p:nvPicPr>
          <p:cNvPr id="16" name="Picture 15"/>
          <p:cNvPicPr>
            <a:picLocks noChangeAspect="1"/>
          </p:cNvPicPr>
          <p:nvPr/>
        </p:nvPicPr>
        <p:blipFill rotWithShape="1">
          <a:blip r:embed="rId3"/>
          <a:srcRect l="49217" t="11667" r="-313" b="4999"/>
          <a:stretch/>
        </p:blipFill>
        <p:spPr>
          <a:xfrm>
            <a:off x="325179" y="3995150"/>
            <a:ext cx="5694621" cy="2612211"/>
          </a:xfrm>
          <a:prstGeom prst="rect">
            <a:avLst/>
          </a:prstGeom>
        </p:spPr>
      </p:pic>
      <p:pic>
        <p:nvPicPr>
          <p:cNvPr id="17" name="Picture 16" descr="File:Pointing hand cursor vector.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814" y="5068047"/>
            <a:ext cx="349910" cy="248515"/>
          </a:xfrm>
          <a:prstGeom prst="rect">
            <a:avLst/>
          </a:prstGeom>
        </p:spPr>
      </p:pic>
      <p:cxnSp>
        <p:nvCxnSpPr>
          <p:cNvPr id="18" name="Straight Arrow Connector 17"/>
          <p:cNvCxnSpPr/>
          <p:nvPr/>
        </p:nvCxnSpPr>
        <p:spPr>
          <a:xfrm flipV="1">
            <a:off x="685800" y="5332990"/>
            <a:ext cx="1828800" cy="1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6679" y="5316562"/>
            <a:ext cx="1442121" cy="954107"/>
          </a:xfrm>
          <a:prstGeom prst="rect">
            <a:avLst/>
          </a:prstGeom>
          <a:noFill/>
        </p:spPr>
        <p:txBody>
          <a:bodyPr wrap="square" rtlCol="0">
            <a:spAutoFit/>
          </a:bodyPr>
          <a:lstStyle/>
          <a:p>
            <a:r>
              <a:rPr lang="en-US" sz="1400" b="1" dirty="0">
                <a:solidFill>
                  <a:srgbClr val="FF5000"/>
                </a:solidFill>
              </a:rPr>
              <a:t>Scroll the drop down or type in the department prefix</a:t>
            </a:r>
          </a:p>
        </p:txBody>
      </p:sp>
    </p:spTree>
    <p:extLst>
      <p:ext uri="{BB962C8B-B14F-4D97-AF65-F5344CB8AC3E}">
        <p14:creationId xmlns:p14="http://schemas.microsoft.com/office/powerpoint/2010/main" val="53021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2861"/>
            <a:ext cx="7772400" cy="1470025"/>
          </a:xfrm>
        </p:spPr>
        <p:txBody>
          <a:bodyPr/>
          <a:lstStyle/>
          <a:p>
            <a:r>
              <a:rPr lang="en-US" dirty="0">
                <a:solidFill>
                  <a:srgbClr val="FF5000"/>
                </a:solidFill>
              </a:rPr>
              <a:t>ECU Bookstore- Find My Books</a:t>
            </a:r>
          </a:p>
        </p:txBody>
      </p:sp>
      <p:pic>
        <p:nvPicPr>
          <p:cNvPr id="5" name="Picture 4"/>
          <p:cNvPicPr>
            <a:picLocks noChangeAspect="1"/>
          </p:cNvPicPr>
          <p:nvPr/>
        </p:nvPicPr>
        <p:blipFill rotWithShape="1">
          <a:blip r:embed="rId2"/>
          <a:srcRect l="49166" t="10987" r="1668" b="3086"/>
          <a:stretch/>
        </p:blipFill>
        <p:spPr>
          <a:xfrm>
            <a:off x="685800" y="1295400"/>
            <a:ext cx="3698053" cy="1817687"/>
          </a:xfrm>
          <a:prstGeom prst="rect">
            <a:avLst/>
          </a:prstGeom>
        </p:spPr>
      </p:pic>
      <p:pic>
        <p:nvPicPr>
          <p:cNvPr id="6" name="Picture 5"/>
          <p:cNvPicPr>
            <a:picLocks noChangeAspect="1"/>
          </p:cNvPicPr>
          <p:nvPr/>
        </p:nvPicPr>
        <p:blipFill rotWithShape="1">
          <a:blip r:embed="rId3"/>
          <a:srcRect l="50000" t="11852" b="5185"/>
          <a:stretch/>
        </p:blipFill>
        <p:spPr>
          <a:xfrm>
            <a:off x="2306869" y="3113087"/>
            <a:ext cx="3657600" cy="1706880"/>
          </a:xfrm>
          <a:prstGeom prst="rect">
            <a:avLst/>
          </a:prstGeom>
        </p:spPr>
      </p:pic>
      <p:pic>
        <p:nvPicPr>
          <p:cNvPr id="7" name="Picture 6"/>
          <p:cNvPicPr>
            <a:picLocks noChangeAspect="1"/>
          </p:cNvPicPr>
          <p:nvPr/>
        </p:nvPicPr>
        <p:blipFill rotWithShape="1">
          <a:blip r:embed="rId4"/>
          <a:srcRect l="49167" t="11809" r="833" b="5228"/>
          <a:stretch/>
        </p:blipFill>
        <p:spPr>
          <a:xfrm>
            <a:off x="4581236" y="4845367"/>
            <a:ext cx="3657600" cy="1706880"/>
          </a:xfrm>
          <a:prstGeom prst="rect">
            <a:avLst/>
          </a:prstGeom>
        </p:spPr>
      </p:pic>
      <p:sp>
        <p:nvSpPr>
          <p:cNvPr id="8" name="TextBox 7"/>
          <p:cNvSpPr txBox="1"/>
          <p:nvPr/>
        </p:nvSpPr>
        <p:spPr>
          <a:xfrm>
            <a:off x="3886200" y="1992868"/>
            <a:ext cx="3617147" cy="369332"/>
          </a:xfrm>
          <a:prstGeom prst="rect">
            <a:avLst/>
          </a:prstGeom>
          <a:noFill/>
        </p:spPr>
        <p:txBody>
          <a:bodyPr wrap="square" rtlCol="0">
            <a:spAutoFit/>
          </a:bodyPr>
          <a:lstStyle/>
          <a:p>
            <a:r>
              <a:rPr lang="en-US" dirty="0">
                <a:solidFill>
                  <a:srgbClr val="FF5000"/>
                </a:solidFill>
              </a:rPr>
              <a:t>Pick your course number and section</a:t>
            </a:r>
          </a:p>
        </p:txBody>
      </p:sp>
      <p:cxnSp>
        <p:nvCxnSpPr>
          <p:cNvPr id="10" name="Straight Arrow Connector 9"/>
          <p:cNvCxnSpPr/>
          <p:nvPr/>
        </p:nvCxnSpPr>
        <p:spPr>
          <a:xfrm flipH="1">
            <a:off x="3581401" y="2286000"/>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3606721"/>
            <a:ext cx="3617147" cy="369332"/>
          </a:xfrm>
          <a:prstGeom prst="rect">
            <a:avLst/>
          </a:prstGeom>
          <a:noFill/>
        </p:spPr>
        <p:txBody>
          <a:bodyPr wrap="square" rtlCol="0">
            <a:spAutoFit/>
          </a:bodyPr>
          <a:lstStyle/>
          <a:p>
            <a:r>
              <a:rPr lang="en-US" dirty="0">
                <a:solidFill>
                  <a:srgbClr val="FF5000"/>
                </a:solidFill>
              </a:rPr>
              <a:t>Select all your course books</a:t>
            </a:r>
          </a:p>
        </p:txBody>
      </p:sp>
      <p:cxnSp>
        <p:nvCxnSpPr>
          <p:cNvPr id="16" name="Straight Arrow Connector 15"/>
          <p:cNvCxnSpPr/>
          <p:nvPr/>
        </p:nvCxnSpPr>
        <p:spPr>
          <a:xfrm flipH="1">
            <a:off x="5162017" y="3957291"/>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6400800"/>
            <a:ext cx="2209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95600" y="6063655"/>
            <a:ext cx="3026107" cy="369332"/>
          </a:xfrm>
          <a:prstGeom prst="rect">
            <a:avLst/>
          </a:prstGeom>
          <a:noFill/>
        </p:spPr>
        <p:txBody>
          <a:bodyPr wrap="square" rtlCol="0">
            <a:spAutoFit/>
          </a:bodyPr>
          <a:lstStyle/>
          <a:p>
            <a:r>
              <a:rPr lang="en-US" dirty="0">
                <a:solidFill>
                  <a:srgbClr val="FF5000"/>
                </a:solidFill>
              </a:rPr>
              <a:t>Click the arrow to get your list</a:t>
            </a:r>
          </a:p>
        </p:txBody>
      </p:sp>
    </p:spTree>
    <p:extLst>
      <p:ext uri="{BB962C8B-B14F-4D97-AF65-F5344CB8AC3E}">
        <p14:creationId xmlns:p14="http://schemas.microsoft.com/office/powerpoint/2010/main" val="243066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5000"/>
                </a:solidFill>
              </a:rPr>
              <a:t>ECU Bookstore- Find My Books</a:t>
            </a:r>
          </a:p>
        </p:txBody>
      </p:sp>
      <p:pic>
        <p:nvPicPr>
          <p:cNvPr id="6" name="Picture 5"/>
          <p:cNvPicPr>
            <a:picLocks noChangeAspect="1"/>
          </p:cNvPicPr>
          <p:nvPr/>
        </p:nvPicPr>
        <p:blipFill rotWithShape="1">
          <a:blip r:embed="rId2"/>
          <a:srcRect l="49167" t="11852" b="5185"/>
          <a:stretch/>
        </p:blipFill>
        <p:spPr>
          <a:xfrm>
            <a:off x="655864" y="2536825"/>
            <a:ext cx="7802336" cy="3581400"/>
          </a:xfrm>
          <a:prstGeom prst="rect">
            <a:avLst/>
          </a:prstGeom>
        </p:spPr>
      </p:pic>
      <p:sp>
        <p:nvSpPr>
          <p:cNvPr id="7" name="TextBox 6"/>
          <p:cNvSpPr txBox="1"/>
          <p:nvPr/>
        </p:nvSpPr>
        <p:spPr>
          <a:xfrm>
            <a:off x="1524000" y="1219200"/>
            <a:ext cx="5943600" cy="1200329"/>
          </a:xfrm>
          <a:prstGeom prst="rect">
            <a:avLst/>
          </a:prstGeom>
          <a:solidFill>
            <a:schemeClr val="accent6">
              <a:lumMod val="20000"/>
              <a:lumOff val="80000"/>
            </a:schemeClr>
          </a:solidFill>
        </p:spPr>
        <p:txBody>
          <a:bodyPr wrap="square" rtlCol="0">
            <a:spAutoFit/>
          </a:bodyPr>
          <a:lstStyle/>
          <a:p>
            <a:r>
              <a:rPr lang="en-US" dirty="0">
                <a:solidFill>
                  <a:srgbClr val="FF5000"/>
                </a:solidFill>
              </a:rPr>
              <a:t>Your list of books will be displayed with options for purchase or rental.  You can order directly on line and have them sent to your home address, held for you at the bookstore or print your list to take into the bookstore when you are on campus.</a:t>
            </a:r>
          </a:p>
        </p:txBody>
      </p:sp>
    </p:spTree>
    <p:extLst>
      <p:ext uri="{BB962C8B-B14F-4D97-AF65-F5344CB8AC3E}">
        <p14:creationId xmlns:p14="http://schemas.microsoft.com/office/powerpoint/2010/main" val="157992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normAutofit/>
          </a:bodyPr>
          <a:lstStyle/>
          <a:p>
            <a:r>
              <a:rPr lang="en-US" u="sng" dirty="0">
                <a:solidFill>
                  <a:srgbClr val="FF5000"/>
                </a:solidFill>
              </a:rPr>
              <a:t>Obtaining Username &amp; Password</a:t>
            </a:r>
          </a:p>
        </p:txBody>
      </p:sp>
      <p:sp>
        <p:nvSpPr>
          <p:cNvPr id="3" name="Content Placeholder 2"/>
          <p:cNvSpPr>
            <a:spLocks noGrp="1"/>
          </p:cNvSpPr>
          <p:nvPr>
            <p:ph idx="1"/>
          </p:nvPr>
        </p:nvSpPr>
        <p:spPr>
          <a:xfrm>
            <a:off x="3087914" y="4572000"/>
            <a:ext cx="3048000" cy="2128721"/>
          </a:xfrm>
          <a:solidFill>
            <a:schemeClr val="tx1">
              <a:lumMod val="50000"/>
            </a:schemeClr>
          </a:solidFill>
          <a:ln w="38100">
            <a:solidFill>
              <a:srgbClr val="FF6600"/>
            </a:solidFill>
          </a:ln>
        </p:spPr>
        <p:txBody>
          <a:bodyPr>
            <a:normAutofit fontScale="70000" lnSpcReduction="20000"/>
          </a:bodyPr>
          <a:lstStyle/>
          <a:p>
            <a:pPr marL="0" indent="0" algn="ctr">
              <a:buNone/>
            </a:pPr>
            <a:r>
              <a:rPr lang="en-US" sz="2800" dirty="0">
                <a:solidFill>
                  <a:srgbClr val="FF5000"/>
                </a:solidFill>
                <a:hlinkClick r:id="rId2"/>
              </a:rPr>
              <a:t>www.ecok.edu/login</a:t>
            </a:r>
            <a:endParaRPr lang="en-US" sz="2800" dirty="0">
              <a:solidFill>
                <a:srgbClr val="FF5000"/>
              </a:solidFill>
            </a:endParaRPr>
          </a:p>
          <a:p>
            <a:pPr marL="0" lvl="1" indent="0" algn="ctr">
              <a:buNone/>
            </a:pPr>
            <a:r>
              <a:rPr lang="en-US" dirty="0">
                <a:solidFill>
                  <a:srgbClr val="FF5000"/>
                </a:solidFill>
              </a:rPr>
              <a:t>Go to: Password Reset</a:t>
            </a:r>
          </a:p>
          <a:p>
            <a:pPr marL="457200" lvl="2">
              <a:lnSpc>
                <a:spcPct val="120000"/>
              </a:lnSpc>
              <a:spcBef>
                <a:spcPts val="0"/>
              </a:spcBef>
            </a:pPr>
            <a:r>
              <a:rPr lang="en-US" sz="2000" dirty="0"/>
              <a:t>Enter birthdate &amp; SSN</a:t>
            </a:r>
          </a:p>
          <a:p>
            <a:pPr marL="457200" lvl="2">
              <a:lnSpc>
                <a:spcPct val="120000"/>
              </a:lnSpc>
              <a:spcBef>
                <a:spcPts val="0"/>
              </a:spcBef>
            </a:pPr>
            <a:r>
              <a:rPr lang="en-US" sz="2000" dirty="0">
                <a:solidFill>
                  <a:srgbClr val="FF5000"/>
                </a:solidFill>
              </a:rPr>
              <a:t>Passwords are CASE SENSATIVE</a:t>
            </a:r>
          </a:p>
          <a:p>
            <a:pPr marL="571500" lvl="2" indent="-342900">
              <a:lnSpc>
                <a:spcPct val="120000"/>
              </a:lnSpc>
              <a:spcBef>
                <a:spcPts val="0"/>
              </a:spcBef>
            </a:pPr>
            <a:r>
              <a:rPr lang="en-US" sz="2000" dirty="0"/>
              <a:t>Write down on something you will not lose</a:t>
            </a:r>
          </a:p>
          <a:p>
            <a:pPr marL="457200" lvl="2">
              <a:lnSpc>
                <a:spcPct val="120000"/>
              </a:lnSpc>
              <a:spcBef>
                <a:spcPts val="0"/>
              </a:spcBef>
            </a:pPr>
            <a:r>
              <a:rPr lang="en-US" sz="2000" dirty="0">
                <a:solidFill>
                  <a:srgbClr val="FF5000"/>
                </a:solidFill>
              </a:rPr>
              <a:t>Take a picture with your phone</a:t>
            </a:r>
          </a:p>
          <a:p>
            <a:pPr marL="457200" lvl="2">
              <a:lnSpc>
                <a:spcPct val="120000"/>
              </a:lnSpc>
              <a:spcBef>
                <a:spcPts val="0"/>
              </a:spcBef>
            </a:pPr>
            <a:r>
              <a:rPr lang="en-US" sz="2000" dirty="0"/>
              <a:t>Do NOT share with anyone</a:t>
            </a:r>
          </a:p>
        </p:txBody>
      </p:sp>
      <p:pic>
        <p:nvPicPr>
          <p:cNvPr id="5" name="Picture 4"/>
          <p:cNvPicPr>
            <a:picLocks noChangeAspect="1"/>
          </p:cNvPicPr>
          <p:nvPr/>
        </p:nvPicPr>
        <p:blipFill rotWithShape="1">
          <a:blip r:embed="rId3"/>
          <a:srcRect l="2561" t="21875" r="1977" b="12501"/>
          <a:stretch/>
        </p:blipFill>
        <p:spPr>
          <a:xfrm>
            <a:off x="723900" y="1143000"/>
            <a:ext cx="7581900" cy="3306137"/>
          </a:xfrm>
          <a:prstGeom prst="rect">
            <a:avLst/>
          </a:prstGeom>
        </p:spPr>
      </p:pic>
      <p:cxnSp>
        <p:nvCxnSpPr>
          <p:cNvPr id="9" name="Straight Arrow Connector 8"/>
          <p:cNvCxnSpPr/>
          <p:nvPr/>
        </p:nvCxnSpPr>
        <p:spPr>
          <a:xfrm flipV="1">
            <a:off x="5791200" y="3657600"/>
            <a:ext cx="1371600" cy="129540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5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5000"/>
                </a:solidFill>
              </a:rPr>
              <a:t>Welcome to the ECU Family</a:t>
            </a:r>
          </a:p>
        </p:txBody>
      </p:sp>
      <p:sp>
        <p:nvSpPr>
          <p:cNvPr id="3" name="Content Placeholder 2"/>
          <p:cNvSpPr>
            <a:spLocks noGrp="1"/>
          </p:cNvSpPr>
          <p:nvPr>
            <p:ph idx="1"/>
          </p:nvPr>
        </p:nvSpPr>
        <p:spPr/>
        <p:txBody>
          <a:bodyPr/>
          <a:lstStyle/>
          <a:p>
            <a:pPr marL="0" indent="0" algn="ctr">
              <a:buNone/>
            </a:pPr>
            <a:r>
              <a:rPr lang="en-US" dirty="0"/>
              <a:t>We are glad you have chosen to continue your pursuit of a bachelor’s degree with </a:t>
            </a:r>
          </a:p>
          <a:p>
            <a:pPr marL="0" indent="0" algn="ctr">
              <a:buNone/>
            </a:pPr>
            <a:r>
              <a:rPr lang="en-US" dirty="0"/>
              <a:t>East Central University!</a:t>
            </a:r>
          </a:p>
          <a:p>
            <a:pPr marL="0" indent="0" algn="ctr">
              <a:buNone/>
            </a:pPr>
            <a:r>
              <a:rPr lang="en-US" dirty="0"/>
              <a:t>Remember: </a:t>
            </a:r>
            <a:r>
              <a:rPr lang="en-US" u="sng" dirty="0">
                <a:solidFill>
                  <a:srgbClr val="FF5000"/>
                </a:solidFill>
              </a:rPr>
              <a:t>Once a Tiger, ALWAYS A TIGER</a:t>
            </a:r>
            <a:r>
              <a:rPr lang="en-US" dirty="0"/>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40" b="99320" l="2500" r="98000"/>
                    </a14:imgEffect>
                  </a14:imgLayer>
                </a14:imgProps>
              </a:ext>
              <a:ext uri="{28A0092B-C50C-407E-A947-70E740481C1C}">
                <a14:useLocalDpi xmlns:a14="http://schemas.microsoft.com/office/drawing/2010/main" val="0"/>
              </a:ext>
            </a:extLst>
          </a:blip>
          <a:stretch>
            <a:fillRect/>
          </a:stretch>
        </p:blipFill>
        <p:spPr>
          <a:xfrm>
            <a:off x="3505200" y="4343400"/>
            <a:ext cx="2286000" cy="1680210"/>
          </a:xfrm>
          <a:prstGeom prst="rect">
            <a:avLst/>
          </a:prstGeom>
          <a:effectLst>
            <a:glow rad="101600">
              <a:srgbClr val="FF5000">
                <a:alpha val="23000"/>
              </a:srgbClr>
            </a:glow>
            <a:reflection stA="29000" endPos="37000" dir="5400000" sy="-100000" algn="bl" rotWithShape="0"/>
          </a:effectLst>
        </p:spPr>
      </p:pic>
    </p:spTree>
    <p:extLst>
      <p:ext uri="{BB962C8B-B14F-4D97-AF65-F5344CB8AC3E}">
        <p14:creationId xmlns:p14="http://schemas.microsoft.com/office/powerpoint/2010/main" val="1005417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5000"/>
                </a:solidFill>
              </a:rPr>
              <a:t>Transfer Work: Course Substitutions</a:t>
            </a:r>
          </a:p>
        </p:txBody>
      </p:sp>
      <p:sp>
        <p:nvSpPr>
          <p:cNvPr id="3" name="Content Placeholder 2"/>
          <p:cNvSpPr>
            <a:spLocks noGrp="1"/>
          </p:cNvSpPr>
          <p:nvPr>
            <p:ph idx="1"/>
          </p:nvPr>
        </p:nvSpPr>
        <p:spPr>
          <a:xfrm>
            <a:off x="457200" y="1600200"/>
            <a:ext cx="8229600" cy="4876800"/>
          </a:xfrm>
          <a:solidFill>
            <a:schemeClr val="tx1">
              <a:lumMod val="50000"/>
            </a:schemeClr>
          </a:solidFill>
          <a:ln w="66675">
            <a:solidFill>
              <a:schemeClr val="accent6">
                <a:lumMod val="75000"/>
              </a:schemeClr>
            </a:solidFill>
          </a:ln>
        </p:spPr>
        <p:txBody>
          <a:bodyPr/>
          <a:lstStyle/>
          <a:p>
            <a:pPr marL="0" indent="0">
              <a:buNone/>
            </a:pPr>
            <a:r>
              <a:rPr lang="en-US" dirty="0"/>
              <a:t>If you have completed a course that is not showing to be the equivalent of an ECU course</a:t>
            </a:r>
          </a:p>
          <a:p>
            <a:pPr marL="0" indent="0">
              <a:buNone/>
            </a:pPr>
            <a:endParaRPr lang="en-US" sz="1600" dirty="0"/>
          </a:p>
          <a:p>
            <a:pPr lvl="1">
              <a:buFont typeface="Arial" panose="020B0604020202020204" pitchFamily="34" charset="0"/>
              <a:buChar char="•"/>
            </a:pPr>
            <a:r>
              <a:rPr lang="en-US" dirty="0">
                <a:solidFill>
                  <a:srgbClr val="FF6600"/>
                </a:solidFill>
              </a:rPr>
              <a:t>Meet with advisor and review Transfer Work</a:t>
            </a:r>
          </a:p>
          <a:p>
            <a:pPr lvl="1">
              <a:buFont typeface="Arial" panose="020B0604020202020204" pitchFamily="34" charset="0"/>
              <a:buChar char="•"/>
            </a:pPr>
            <a:r>
              <a:rPr lang="en-US" dirty="0"/>
              <a:t>Complete Course Substitution Request Form</a:t>
            </a:r>
          </a:p>
          <a:p>
            <a:pPr marL="457200" lvl="1" indent="0">
              <a:buNone/>
            </a:pPr>
            <a:r>
              <a:rPr lang="en-US" dirty="0"/>
              <a:t>( Located in the </a:t>
            </a:r>
            <a:r>
              <a:rPr lang="en-US" dirty="0" err="1"/>
              <a:t>Etrieve</a:t>
            </a:r>
            <a:r>
              <a:rPr lang="en-US" dirty="0"/>
              <a:t> button on the login page)</a:t>
            </a:r>
          </a:p>
          <a:p>
            <a:pPr lvl="1">
              <a:buFont typeface="Arial" panose="020B0604020202020204" pitchFamily="34" charset="0"/>
              <a:buChar char="•"/>
            </a:pPr>
            <a:r>
              <a:rPr lang="en-US" dirty="0">
                <a:solidFill>
                  <a:srgbClr val="FF6600"/>
                </a:solidFill>
              </a:rPr>
              <a:t>Course description from college/university catalog can help</a:t>
            </a:r>
          </a:p>
          <a:p>
            <a:pPr lvl="1">
              <a:buFont typeface="Arial" panose="020B0604020202020204" pitchFamily="34" charset="0"/>
              <a:buChar char="•"/>
            </a:pPr>
            <a:r>
              <a:rPr lang="en-US" dirty="0"/>
              <a:t>Syllabus from course works best</a:t>
            </a:r>
          </a:p>
        </p:txBody>
      </p:sp>
    </p:spTree>
    <p:extLst>
      <p:ext uri="{BB962C8B-B14F-4D97-AF65-F5344CB8AC3E}">
        <p14:creationId xmlns:p14="http://schemas.microsoft.com/office/powerpoint/2010/main" val="244849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a:solidFill>
                  <a:srgbClr val="FF5000"/>
                </a:solidFill>
              </a:rPr>
              <a:t>ETrieve</a:t>
            </a:r>
          </a:p>
        </p:txBody>
      </p:sp>
      <p:sp>
        <p:nvSpPr>
          <p:cNvPr id="3" name="TextBox 2"/>
          <p:cNvSpPr txBox="1"/>
          <p:nvPr/>
        </p:nvSpPr>
        <p:spPr>
          <a:xfrm>
            <a:off x="2302112" y="1676400"/>
            <a:ext cx="4479688" cy="369332"/>
          </a:xfrm>
          <a:prstGeom prst="rect">
            <a:avLst/>
          </a:prstGeom>
          <a:solidFill>
            <a:schemeClr val="tx1">
              <a:lumMod val="65000"/>
            </a:schemeClr>
          </a:solidFill>
        </p:spPr>
        <p:txBody>
          <a:bodyPr wrap="none" rtlCol="0">
            <a:spAutoFit/>
          </a:bodyPr>
          <a:lstStyle/>
          <a:p>
            <a:r>
              <a:rPr lang="en-US" b="1" dirty="0">
                <a:solidFill>
                  <a:srgbClr val="FF5000"/>
                </a:solidFill>
              </a:rPr>
              <a:t>All Forms are electronic in the ETrieve button</a:t>
            </a:r>
          </a:p>
        </p:txBody>
      </p:sp>
      <p:pic>
        <p:nvPicPr>
          <p:cNvPr id="4" name="Picture 3"/>
          <p:cNvPicPr>
            <a:picLocks noChangeAspect="1"/>
          </p:cNvPicPr>
          <p:nvPr/>
        </p:nvPicPr>
        <p:blipFill rotWithShape="1">
          <a:blip r:embed="rId2"/>
          <a:srcRect l="2561" t="21875" r="1977" b="12501"/>
          <a:stretch/>
        </p:blipFill>
        <p:spPr>
          <a:xfrm>
            <a:off x="252033" y="2320553"/>
            <a:ext cx="8739567" cy="3810946"/>
          </a:xfrm>
          <a:prstGeom prst="rect">
            <a:avLst/>
          </a:prstGeom>
        </p:spPr>
      </p:pic>
      <p:cxnSp>
        <p:nvCxnSpPr>
          <p:cNvPr id="6" name="Straight Arrow Connector 5"/>
          <p:cNvCxnSpPr/>
          <p:nvPr/>
        </p:nvCxnSpPr>
        <p:spPr>
          <a:xfrm>
            <a:off x="6248400" y="2133600"/>
            <a:ext cx="0" cy="190500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a:solidFill>
                  <a:srgbClr val="FF5000"/>
                </a:solidFill>
              </a:rPr>
              <a:t>ETrieve</a:t>
            </a:r>
          </a:p>
        </p:txBody>
      </p:sp>
      <p:pic>
        <p:nvPicPr>
          <p:cNvPr id="3" name="Picture 2"/>
          <p:cNvPicPr>
            <a:picLocks noChangeAspect="1"/>
          </p:cNvPicPr>
          <p:nvPr/>
        </p:nvPicPr>
        <p:blipFill rotWithShape="1">
          <a:blip r:embed="rId2"/>
          <a:srcRect l="9005" t="13542" b="9375"/>
          <a:stretch/>
        </p:blipFill>
        <p:spPr>
          <a:xfrm>
            <a:off x="252155" y="2133600"/>
            <a:ext cx="8639689" cy="4114800"/>
          </a:xfrm>
          <a:prstGeom prst="rect">
            <a:avLst/>
          </a:prstGeom>
        </p:spPr>
      </p:pic>
      <p:sp>
        <p:nvSpPr>
          <p:cNvPr id="4" name="TextBox 3"/>
          <p:cNvSpPr txBox="1"/>
          <p:nvPr/>
        </p:nvSpPr>
        <p:spPr>
          <a:xfrm>
            <a:off x="1447800" y="1519535"/>
            <a:ext cx="6436762" cy="461665"/>
          </a:xfrm>
          <a:prstGeom prst="rect">
            <a:avLst/>
          </a:prstGeom>
          <a:solidFill>
            <a:schemeClr val="tx1">
              <a:lumMod val="75000"/>
            </a:schemeClr>
          </a:solidFill>
        </p:spPr>
        <p:txBody>
          <a:bodyPr wrap="none" rtlCol="0">
            <a:spAutoFit/>
          </a:bodyPr>
          <a:lstStyle/>
          <a:p>
            <a:r>
              <a:rPr lang="en-US" sz="2400" dirty="0">
                <a:solidFill>
                  <a:srgbClr val="FF5000"/>
                </a:solidFill>
              </a:rPr>
              <a:t>Sign in with your ECU Student Email and Password</a:t>
            </a:r>
          </a:p>
        </p:txBody>
      </p:sp>
    </p:spTree>
    <p:extLst>
      <p:ext uri="{BB962C8B-B14F-4D97-AF65-F5344CB8AC3E}">
        <p14:creationId xmlns:p14="http://schemas.microsoft.com/office/powerpoint/2010/main" val="18436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a:solidFill>
                  <a:srgbClr val="FF5000"/>
                </a:solidFill>
              </a:rPr>
              <a:t>ETrieve</a:t>
            </a:r>
          </a:p>
        </p:txBody>
      </p:sp>
      <p:pic>
        <p:nvPicPr>
          <p:cNvPr id="3" name="Picture 2"/>
          <p:cNvPicPr>
            <a:picLocks noChangeAspect="1"/>
          </p:cNvPicPr>
          <p:nvPr/>
        </p:nvPicPr>
        <p:blipFill rotWithShape="1">
          <a:blip r:embed="rId2"/>
          <a:srcRect l="-784" t="12028" r="19921" b="8378"/>
          <a:stretch/>
        </p:blipFill>
        <p:spPr>
          <a:xfrm>
            <a:off x="2590800" y="1636820"/>
            <a:ext cx="6477000" cy="3584360"/>
          </a:xfrm>
          <a:prstGeom prst="rect">
            <a:avLst/>
          </a:prstGeom>
        </p:spPr>
      </p:pic>
      <p:sp>
        <p:nvSpPr>
          <p:cNvPr id="4" name="TextBox 3"/>
          <p:cNvSpPr txBox="1"/>
          <p:nvPr/>
        </p:nvSpPr>
        <p:spPr>
          <a:xfrm>
            <a:off x="228600" y="1981200"/>
            <a:ext cx="2133601" cy="3139321"/>
          </a:xfrm>
          <a:prstGeom prst="rect">
            <a:avLst/>
          </a:prstGeom>
          <a:noFill/>
          <a:ln w="28575">
            <a:solidFill>
              <a:srgbClr val="FF5000"/>
            </a:solidFill>
          </a:ln>
        </p:spPr>
        <p:txBody>
          <a:bodyPr wrap="square" rtlCol="0">
            <a:spAutoFit/>
          </a:bodyPr>
          <a:lstStyle/>
          <a:p>
            <a:r>
              <a:rPr lang="en-US" dirty="0"/>
              <a:t>All Records Office Forms can be found that you might need</a:t>
            </a:r>
          </a:p>
          <a:p>
            <a:pPr marL="285750" indent="-285750">
              <a:buFont typeface="Arial" panose="020B0604020202020204" pitchFamily="34" charset="0"/>
              <a:buChar char="•"/>
            </a:pPr>
            <a:r>
              <a:rPr lang="en-US" dirty="0"/>
              <a:t>Course Substitution</a:t>
            </a:r>
          </a:p>
          <a:p>
            <a:pPr marL="285750" indent="-285750">
              <a:buFont typeface="Arial" panose="020B0604020202020204" pitchFamily="34" charset="0"/>
              <a:buChar char="•"/>
            </a:pPr>
            <a:r>
              <a:rPr lang="en-US" dirty="0"/>
              <a:t>Change of Name</a:t>
            </a:r>
          </a:p>
          <a:p>
            <a:pPr marL="285750" indent="-285750">
              <a:buFont typeface="Arial" panose="020B0604020202020204" pitchFamily="34" charset="0"/>
              <a:buChar char="•"/>
            </a:pPr>
            <a:r>
              <a:rPr lang="en-US" dirty="0"/>
              <a:t>Degree Change</a:t>
            </a:r>
          </a:p>
          <a:p>
            <a:pPr marL="285750" indent="-285750">
              <a:buFont typeface="Arial" panose="020B0604020202020204" pitchFamily="34" charset="0"/>
              <a:buChar char="•"/>
            </a:pPr>
            <a:r>
              <a:rPr lang="en-US" dirty="0"/>
              <a:t>FERPA Release</a:t>
            </a:r>
          </a:p>
          <a:p>
            <a:pPr marL="285750" indent="-285750">
              <a:buFont typeface="Arial" panose="020B0604020202020204" pitchFamily="34" charset="0"/>
              <a:buChar char="•"/>
            </a:pPr>
            <a:r>
              <a:rPr lang="en-US" dirty="0"/>
              <a:t>Request for Degree Audit </a:t>
            </a:r>
          </a:p>
          <a:p>
            <a:pPr marL="285750" indent="-285750">
              <a:buFont typeface="Arial" panose="020B0604020202020204" pitchFamily="34" charset="0"/>
              <a:buChar char="•"/>
            </a:pPr>
            <a:r>
              <a:rPr lang="en-US" dirty="0"/>
              <a:t>And more!</a:t>
            </a:r>
          </a:p>
        </p:txBody>
      </p:sp>
    </p:spTree>
    <p:extLst>
      <p:ext uri="{BB962C8B-B14F-4D97-AF65-F5344CB8AC3E}">
        <p14:creationId xmlns:p14="http://schemas.microsoft.com/office/powerpoint/2010/main" val="39835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2561" t="21875" r="1977" b="12501"/>
          <a:stretch/>
        </p:blipFill>
        <p:spPr>
          <a:xfrm>
            <a:off x="2514600" y="1522862"/>
            <a:ext cx="6286500" cy="2741269"/>
          </a:xfrm>
          <a:prstGeom prst="rect">
            <a:avLst/>
          </a:prstGeom>
        </p:spPr>
      </p:pic>
      <p:sp>
        <p:nvSpPr>
          <p:cNvPr id="2" name="Title 1"/>
          <p:cNvSpPr>
            <a:spLocks noGrp="1"/>
          </p:cNvSpPr>
          <p:nvPr>
            <p:ph type="title"/>
          </p:nvPr>
        </p:nvSpPr>
        <p:spPr/>
        <p:txBody>
          <a:bodyPr/>
          <a:lstStyle/>
          <a:p>
            <a:r>
              <a:rPr lang="en-US" b="1" dirty="0">
                <a:solidFill>
                  <a:srgbClr val="FF6600"/>
                </a:solidFill>
                <a:effectLst>
                  <a:outerShdw blurRad="38100" dist="38100" dir="2700000" algn="tl">
                    <a:srgbClr val="000000">
                      <a:alpha val="43137"/>
                    </a:srgbClr>
                  </a:outerShdw>
                </a:effectLst>
              </a:rPr>
              <a:t>Blackboard</a:t>
            </a:r>
          </a:p>
        </p:txBody>
      </p:sp>
      <p:pic>
        <p:nvPicPr>
          <p:cNvPr id="6" name="Picture 5" descr="Blackboard Ap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6800"/>
            <a:ext cx="1371600" cy="1524000"/>
          </a:xfrm>
          <a:prstGeom prst="rect">
            <a:avLst/>
          </a:prstGeom>
          <a:noFill/>
          <a:ln>
            <a:noFill/>
          </a:ln>
        </p:spPr>
      </p:pic>
      <p:sp>
        <p:nvSpPr>
          <p:cNvPr id="7" name="Rectangle 6"/>
          <p:cNvSpPr/>
          <p:nvPr/>
        </p:nvSpPr>
        <p:spPr>
          <a:xfrm>
            <a:off x="228600" y="5334000"/>
            <a:ext cx="7162800" cy="923330"/>
          </a:xfrm>
          <a:prstGeom prst="rect">
            <a:avLst/>
          </a:prstGeom>
          <a:solidFill>
            <a:schemeClr val="tx1">
              <a:lumMod val="50000"/>
            </a:schemeClr>
          </a:solidFill>
        </p:spPr>
        <p:txBody>
          <a:bodyPr wrap="square">
            <a:spAutoFit/>
          </a:bodyPr>
          <a:lstStyle/>
          <a:p>
            <a:pPr marL="573088" lvl="2" algn="ctr"/>
            <a:r>
              <a:rPr lang="en-US" b="1" dirty="0">
                <a:solidFill>
                  <a:srgbClr val="FF6600"/>
                </a:solidFill>
              </a:rPr>
              <a:t>Download the Blackboard App</a:t>
            </a:r>
            <a:endParaRPr lang="en-US" b="1" dirty="0">
              <a:solidFill>
                <a:srgbClr val="FF6600"/>
              </a:solidFill>
              <a:hlinkClick r:id="rId3"/>
            </a:endParaRPr>
          </a:p>
          <a:p>
            <a:pPr marL="344488" lvl="2" indent="0">
              <a:buNone/>
            </a:pPr>
            <a:r>
              <a:rPr lang="en-US" dirty="0">
                <a:hlinkClick r:id="rId3"/>
              </a:rPr>
              <a:t>https://itunes.apple.com/us/app/blackboard-app/id950424861?mt=8</a:t>
            </a:r>
            <a:endParaRPr lang="en-US" dirty="0"/>
          </a:p>
          <a:p>
            <a:pPr marL="344488" lvl="2" indent="0">
              <a:buNone/>
            </a:pPr>
            <a:endParaRPr lang="en-US" dirty="0"/>
          </a:p>
        </p:txBody>
      </p:sp>
      <p:sp>
        <p:nvSpPr>
          <p:cNvPr id="8" name="TextBox 7"/>
          <p:cNvSpPr txBox="1"/>
          <p:nvPr/>
        </p:nvSpPr>
        <p:spPr>
          <a:xfrm>
            <a:off x="-228600" y="2075243"/>
            <a:ext cx="3009899" cy="1815882"/>
          </a:xfrm>
          <a:prstGeom prst="rect">
            <a:avLst/>
          </a:prstGeom>
          <a:noFill/>
        </p:spPr>
        <p:txBody>
          <a:bodyPr wrap="square" rtlCol="0">
            <a:spAutoFit/>
          </a:bodyPr>
          <a:lstStyle/>
          <a:p>
            <a:pPr algn="ctr"/>
            <a:r>
              <a:rPr lang="en-US" sz="2800" b="1" dirty="0">
                <a:solidFill>
                  <a:srgbClr val="FF6600"/>
                </a:solidFill>
              </a:rPr>
              <a:t>Login with your username </a:t>
            </a:r>
          </a:p>
          <a:p>
            <a:pPr algn="ctr"/>
            <a:r>
              <a:rPr lang="en-US" sz="2800" b="1" dirty="0">
                <a:solidFill>
                  <a:srgbClr val="FF6600"/>
                </a:solidFill>
              </a:rPr>
              <a:t>and </a:t>
            </a:r>
          </a:p>
          <a:p>
            <a:pPr algn="ctr"/>
            <a:r>
              <a:rPr lang="en-US" sz="2800" b="1" dirty="0">
                <a:solidFill>
                  <a:srgbClr val="FF6600"/>
                </a:solidFill>
              </a:rPr>
              <a:t>password</a:t>
            </a:r>
          </a:p>
        </p:txBody>
      </p:sp>
      <p:cxnSp>
        <p:nvCxnSpPr>
          <p:cNvPr id="9" name="Straight Arrow Connector 8"/>
          <p:cNvCxnSpPr/>
          <p:nvPr/>
        </p:nvCxnSpPr>
        <p:spPr>
          <a:xfrm>
            <a:off x="4800600" y="5644660"/>
            <a:ext cx="2819400" cy="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983184"/>
            <a:ext cx="1066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0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5000"/>
                </a:solidFill>
              </a:rPr>
              <a:t>Blackboard Tutorials</a:t>
            </a:r>
          </a:p>
        </p:txBody>
      </p:sp>
      <p:sp>
        <p:nvSpPr>
          <p:cNvPr id="3" name="Content Placeholder 2"/>
          <p:cNvSpPr>
            <a:spLocks noGrp="1"/>
          </p:cNvSpPr>
          <p:nvPr>
            <p:ph sz="half" idx="1"/>
          </p:nvPr>
        </p:nvSpPr>
        <p:spPr>
          <a:xfrm>
            <a:off x="455815" y="1295400"/>
            <a:ext cx="4038600" cy="4876799"/>
          </a:xfrm>
          <a:solidFill>
            <a:schemeClr val="tx1">
              <a:lumMod val="50000"/>
            </a:schemeClr>
          </a:solidFill>
          <a:ln w="53975">
            <a:solidFill>
              <a:srgbClr val="FF5000"/>
            </a:solidFill>
          </a:ln>
        </p:spPr>
        <p:txBody>
          <a:bodyPr>
            <a:normAutofit lnSpcReduction="10000"/>
          </a:bodyPr>
          <a:lstStyle/>
          <a:p>
            <a:pPr marL="0" indent="0" algn="ctr">
              <a:buNone/>
            </a:pPr>
            <a:r>
              <a:rPr lang="en-US" dirty="0">
                <a:solidFill>
                  <a:srgbClr val="FF6600"/>
                </a:solidFill>
                <a:effectLst>
                  <a:outerShdw blurRad="38100" dist="38100" dir="2700000" algn="tl">
                    <a:srgbClr val="000000">
                      <a:alpha val="43137"/>
                    </a:srgbClr>
                  </a:outerShdw>
                </a:effectLst>
                <a:hlinkClick r:id="rId2"/>
              </a:rPr>
              <a:t>www.ecok.edu/login</a:t>
            </a:r>
            <a:endParaRPr lang="en-US" dirty="0">
              <a:solidFill>
                <a:srgbClr val="FF6600"/>
              </a:solidFill>
              <a:effectLst>
                <a:outerShdw blurRad="38100" dist="38100" dir="2700000" algn="tl">
                  <a:srgbClr val="000000">
                    <a:alpha val="43137"/>
                  </a:srgbClr>
                </a:outerShdw>
              </a:effectLst>
            </a:endParaRPr>
          </a:p>
          <a:p>
            <a:pPr marL="573088" lvl="2">
              <a:lnSpc>
                <a:spcPct val="150000"/>
              </a:lnSpc>
            </a:pPr>
            <a:r>
              <a:rPr lang="en-US" dirty="0"/>
              <a:t>How to Get Started Tutorials </a:t>
            </a:r>
          </a:p>
          <a:p>
            <a:pPr marL="573088" lvl="2">
              <a:lnSpc>
                <a:spcPct val="150000"/>
              </a:lnSpc>
            </a:pPr>
            <a:r>
              <a:rPr lang="en-US" dirty="0">
                <a:solidFill>
                  <a:srgbClr val="FF5000"/>
                </a:solidFill>
              </a:rPr>
              <a:t>Used for online, blended, and enhanced courses</a:t>
            </a:r>
          </a:p>
          <a:p>
            <a:pPr marL="573088" lvl="2">
              <a:lnSpc>
                <a:spcPct val="150000"/>
              </a:lnSpc>
            </a:pPr>
            <a:r>
              <a:rPr lang="en-US" dirty="0"/>
              <a:t>Not all courses have a Blackboard component</a:t>
            </a:r>
          </a:p>
          <a:p>
            <a:pPr marL="573088" lvl="2">
              <a:lnSpc>
                <a:spcPct val="150000"/>
              </a:lnSpc>
            </a:pPr>
            <a:r>
              <a:rPr lang="en-US" dirty="0">
                <a:solidFill>
                  <a:srgbClr val="FF5000"/>
                </a:solidFill>
              </a:rPr>
              <a:t>Cannot access until the week before classes start up to the 1</a:t>
            </a:r>
            <a:r>
              <a:rPr lang="en-US" baseline="30000" dirty="0">
                <a:solidFill>
                  <a:srgbClr val="FF5000"/>
                </a:solidFill>
              </a:rPr>
              <a:t>st</a:t>
            </a:r>
            <a:r>
              <a:rPr lang="en-US" dirty="0">
                <a:solidFill>
                  <a:srgbClr val="FF5000"/>
                </a:solidFill>
              </a:rPr>
              <a:t> day of class if you are a new student to ECU</a:t>
            </a:r>
          </a:p>
        </p:txBody>
      </p:sp>
      <p:pic>
        <p:nvPicPr>
          <p:cNvPr id="5" name="Content Placeholder 4" descr="Blackboard Learn - Mozilla Firefox"/>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934" t="10689" r="21867" b="19672"/>
          <a:stretch/>
        </p:blipFill>
        <p:spPr>
          <a:xfrm>
            <a:off x="4724400" y="1552027"/>
            <a:ext cx="4191000" cy="4621557"/>
          </a:xfrm>
        </p:spPr>
      </p:pic>
      <p:sp>
        <p:nvSpPr>
          <p:cNvPr id="6" name="Rectangle 5"/>
          <p:cNvSpPr/>
          <p:nvPr/>
        </p:nvSpPr>
        <p:spPr>
          <a:xfrm>
            <a:off x="6019800" y="5029200"/>
            <a:ext cx="1600200" cy="609600"/>
          </a:xfrm>
          <a:prstGeom prst="rect">
            <a:avLst/>
          </a:prstGeom>
          <a:no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9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5000"/>
                </a:solidFill>
              </a:rPr>
              <a:t>Blackboard Cont’d</a:t>
            </a:r>
          </a:p>
        </p:txBody>
      </p:sp>
      <p:sp>
        <p:nvSpPr>
          <p:cNvPr id="3" name="Content Placeholder 2"/>
          <p:cNvSpPr>
            <a:spLocks noGrp="1"/>
          </p:cNvSpPr>
          <p:nvPr>
            <p:ph idx="1"/>
          </p:nvPr>
        </p:nvSpPr>
        <p:spPr>
          <a:xfrm>
            <a:off x="533400" y="1600200"/>
            <a:ext cx="8153400" cy="4038599"/>
          </a:xfrm>
          <a:solidFill>
            <a:schemeClr val="tx1">
              <a:lumMod val="50000"/>
            </a:schemeClr>
          </a:solidFill>
          <a:ln w="50800">
            <a:solidFill>
              <a:srgbClr val="FF5000"/>
            </a:solidFill>
          </a:ln>
        </p:spPr>
        <p:txBody>
          <a:bodyPr/>
          <a:lstStyle/>
          <a:p>
            <a:pPr marL="0" indent="0" algn="ctr">
              <a:buNone/>
            </a:pPr>
            <a:r>
              <a:rPr lang="en-US" b="1" dirty="0">
                <a:solidFill>
                  <a:srgbClr val="FF6600"/>
                </a:solidFill>
                <a:effectLst>
                  <a:outerShdw blurRad="38100" dist="38100" dir="2700000" algn="tl">
                    <a:srgbClr val="000000">
                      <a:alpha val="43137"/>
                    </a:srgbClr>
                  </a:outerShdw>
                </a:effectLst>
              </a:rPr>
              <a:t>Each professor can set up the class differently</a:t>
            </a:r>
          </a:p>
          <a:p>
            <a:pPr lvl="1">
              <a:buFont typeface="Arial" panose="020B0604020202020204" pitchFamily="34" charset="0"/>
              <a:buChar char="•"/>
            </a:pPr>
            <a:r>
              <a:rPr lang="en-US" dirty="0"/>
              <a:t>Exams can be titled “Tests” or “Assessments” or</a:t>
            </a:r>
          </a:p>
          <a:p>
            <a:pPr marL="457200" lvl="1" indent="0">
              <a:buNone/>
            </a:pPr>
            <a:r>
              <a:rPr lang="en-US" dirty="0"/>
              <a:t> “Modules”</a:t>
            </a:r>
          </a:p>
          <a:p>
            <a:pPr lvl="1">
              <a:buFont typeface="Arial" panose="020B0604020202020204" pitchFamily="34" charset="0"/>
              <a:buChar char="•"/>
            </a:pPr>
            <a:r>
              <a:rPr lang="en-US" dirty="0">
                <a:solidFill>
                  <a:srgbClr val="FF6600"/>
                </a:solidFill>
              </a:rPr>
              <a:t>Email vs. Messages </a:t>
            </a:r>
          </a:p>
          <a:p>
            <a:pPr lvl="1">
              <a:buFont typeface="Arial" panose="020B0604020202020204" pitchFamily="34" charset="0"/>
              <a:buChar char="•"/>
            </a:pPr>
            <a:r>
              <a:rPr lang="en-US" dirty="0"/>
              <a:t>Email refers to syncing with your ECU Student Email</a:t>
            </a:r>
          </a:p>
          <a:p>
            <a:pPr lvl="1">
              <a:buFont typeface="Arial" panose="020B0604020202020204" pitchFamily="34" charset="0"/>
              <a:buChar char="•"/>
            </a:pPr>
            <a:r>
              <a:rPr lang="en-US" dirty="0">
                <a:solidFill>
                  <a:srgbClr val="FF6600"/>
                </a:solidFill>
              </a:rPr>
              <a:t>Messages stay within the course and does not go to emails</a:t>
            </a:r>
          </a:p>
        </p:txBody>
      </p:sp>
    </p:spTree>
    <p:extLst>
      <p:ext uri="{BB962C8B-B14F-4D97-AF65-F5344CB8AC3E}">
        <p14:creationId xmlns:p14="http://schemas.microsoft.com/office/powerpoint/2010/main" val="132476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TotalTime>
  <Words>631</Words>
  <Application>Microsoft Office PowerPoint</Application>
  <PresentationFormat>On-screen Show (4:3)</PresentationFormat>
  <Paragraphs>102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Tiger Set Up Orientation</vt:lpstr>
      <vt:lpstr>Obtaining Username &amp; Password</vt:lpstr>
      <vt:lpstr>Transfer Work: Course Substitutions</vt:lpstr>
      <vt:lpstr>PowerPoint Presentation</vt:lpstr>
      <vt:lpstr>PowerPoint Presentation</vt:lpstr>
      <vt:lpstr>PowerPoint Presentation</vt:lpstr>
      <vt:lpstr>Blackboard</vt:lpstr>
      <vt:lpstr>Blackboard Tutorials</vt:lpstr>
      <vt:lpstr>Blackboard Cont’d</vt:lpstr>
      <vt:lpstr>Student Email</vt:lpstr>
      <vt:lpstr>PowerPoint Presentation</vt:lpstr>
      <vt:lpstr>PowerPoint Presentation</vt:lpstr>
      <vt:lpstr>PowerPoint Presentation</vt:lpstr>
      <vt:lpstr>Linscheid Library Tutorials</vt:lpstr>
      <vt:lpstr>Campus Map Key</vt:lpstr>
      <vt:lpstr>Where do I Find My Books</vt:lpstr>
      <vt:lpstr>ECU Bookstore- Find My Books</vt:lpstr>
      <vt:lpstr>ECU Bookstore- Find My Books</vt:lpstr>
      <vt:lpstr>PowerPoint Presentation</vt:lpstr>
      <vt:lpstr>Welcome to the ECU Family</vt:lpstr>
    </vt:vector>
  </TitlesOfParts>
  <Company>East 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Tiger Transfer Orientation</dc:title>
  <dc:creator>Gardner, Kyle W.</dc:creator>
  <cp:lastModifiedBy>Matlock, Haley N</cp:lastModifiedBy>
  <cp:revision>117</cp:revision>
  <dcterms:created xsi:type="dcterms:W3CDTF">2015-05-12T18:50:52Z</dcterms:created>
  <dcterms:modified xsi:type="dcterms:W3CDTF">2022-05-31T13:45:41Z</dcterms:modified>
</cp:coreProperties>
</file>